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62" r:id="rId3"/>
    <p:sldId id="256" r:id="rId4"/>
    <p:sldId id="257" r:id="rId5"/>
    <p:sldId id="258" r:id="rId6"/>
    <p:sldId id="259" r:id="rId7"/>
    <p:sldId id="261" r:id="rId8"/>
    <p:sldId id="26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7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4A7F9-E904-49C4-91D0-D80DF921C65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B85EB-4F66-4C7A-A5C8-2E616E14B0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064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B85EB-4F66-4C7A-A5C8-2E616E14B0B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03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gif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12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8.png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image" Target="../media/image23.pn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лес" descr="https://img01.rl0.ru/69f34e6d1e8bbcb7a975273b09a27959/c700x525/img1.liveinternet.ru/images/attach/c/7/125/142/125142925_0_1019c2_be9b4521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667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деревня" descr="http://www.stihi.ru/pics/2016/11/15/59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40" y="9750"/>
            <a:ext cx="4644008" cy="684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белка" descr="http://img0.liveinternet.ru/images/attach/c/2/69/537/69537800_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760896"/>
            <a:ext cx="1304466" cy="88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ёж" descr="http://s4.pic4you.ru/y2014/10-07/12216/463514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762" y="5673294"/>
            <a:ext cx="1190034" cy="96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заяц" descr="http://overgraph.ru/images/375820_zayac-belyi-p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537" y="5301822"/>
            <a:ext cx="1164611" cy="100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медведь" descr="http://s4.pic4you.ru/y2014/10-14/12216/464898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4506" y="4968042"/>
            <a:ext cx="1481381" cy="13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волк" descr="http://3.bp.blogspot.com/-AHp18O6xUnc/Uurrn_1rgpI/AAAAAAAAAWg/K_En6A8sK50/s1600/png_kurt_rasulehasret+(4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609" y="3847358"/>
            <a:ext cx="1871439" cy="140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лиса" descr="http://unpictures.ru/images/542895_lisica-na-prozrachnom-fon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881" y="4005798"/>
            <a:ext cx="1318666" cy="96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корова" descr="http://boombob.ru/img/picture/Jun/24/c05e90b3e9c7b8431360b0d8c000ab61/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5846"/>
            <a:ext cx="1549747" cy="114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лошадь" descr="http://img1.liveinternet.ru/images/attach/c/5/87/931/87931655_large_Koni_na_prozrachnom_sloe__19_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23" y="5250939"/>
            <a:ext cx="1843944" cy="139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кошка" descr="http://img-fotki.yandex.ru/get/5505/47407354.4a6/0_b6e01_2c2781dd_ori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15" y="1223119"/>
            <a:ext cx="119526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собака" descr="https://ds02.infourok.ru/uploads/ex/109a/00004b31-7c3f6f26/hello_html_m3d432e7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47" y="3100462"/>
            <a:ext cx="1089640" cy="138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коза" descr="http://s4.pic4you.ru/y2014/10-16/12216/465386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27" y="4534944"/>
            <a:ext cx="1338110" cy="110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свинья" descr="http://clipartmania.ru/uploads/gallery/main/451/pig-2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424" y="5755607"/>
            <a:ext cx="1014858" cy="10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37119"/>
            <a:ext cx="9144000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</a:t>
            </a:r>
            <a:r>
              <a:rPr lang="ru-RU" sz="2000" b="1" dirty="0" smtClean="0">
                <a:solidFill>
                  <a:schemeClr val="bg1"/>
                </a:solidFill>
              </a:rPr>
              <a:t>ЖИВОТНЫЕ ДОМАШНИЕ И ДИКИЕ: ПОМОГИ ИМ ПОПАСТЬ ДОМОЙ.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581293" y="6460140"/>
            <a:ext cx="574794" cy="3978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99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06358E-6 C 0.00347 0.00138 0.00711 0.00277 0.01059 0.00439 C 0.02239 0.00925 0.04704 0.00878 0.04704 0.00901 C 0.05121 0.01063 0.05572 0.0111 0.05954 0.01341 C 0.06718 0.01734 0.07361 0.02381 0.08142 0.02705 C 0.08645 0.03121 0.09045 0.03768 0.09583 0.04069 C 0.10034 0.04347 0.10572 0.04323 0.11041 0.04531 C 0.11961 0.04901 0.12864 0.05387 0.13767 0.05873 C 0.14305 0.06173 0.14843 0.06543 0.15399 0.06797 C 0.15868 0.06982 0.1684 0.07237 0.1684 0.0726 C 0.17656 0.07907 0.18524 0.07861 0.19375 0.08393 C 0.20937 0.09341 0.196 0.08878 0.2118 0.09294 C 0.22864 0.10705 0.20625 0.08901 0.22274 0.09965 C 0.23316 0.10612 0.23628 0.1126 0.24809 0.1156 C 0.26423 0.12578 0.25746 0.12254 0.26788 0.12693 C 0.27656 0.13734 0.26632 0.12624 0.27708 0.13364 C 0.28524 0.13942 0.29253 0.14659 0.30052 0.1519 C 0.3052 0.15514 0.31059 0.15699 0.3151 0.16092 C 0.32847 0.17202 0.33975 0.18173 0.35486 0.18797 C 0.36197 0.19399 0.36892 0.20023 0.37673 0.20393 C 0.3835 0.20716 0.38923 0.20809 0.39496 0.21318 C 0.39687 0.21503 0.39826 0.2178 0.40034 0.21988 C 0.40347 0.22335 0.4092 0.22705 0.41302 0.2289 C 0.41666 0.23075 0.42378 0.23352 0.42378 0.23375 C 0.43246 0.24393 0.44566 0.24624 0.45468 0.25641 C 0.45833 0.26057 0.46128 0.26612 0.46562 0.26982 C 0.46736 0.27144 0.46927 0.27237 0.471 0.27422 C 0.47361 0.27722 0.47829 0.28347 0.47829 0.2837 C 0.47882 0.2874 0.47882 0.2911 0.48003 0.29479 C 0.48316 0.30381 0.49965 0.30589 0.50711 0.30844 C 0.52274 0.32092 0.50173 0.30497 0.51996 0.31514 C 0.52708 0.31907 0.53333 0.3267 0.54166 0.3267 " pathEditMode="relative" rAng="0" ptsTypes="fffffffffffffffffffffffffffffffA">
                                      <p:cBhvr>
                                        <p:cTn id="13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16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36994E-6 C 0.02361 0.00486 0.02084 0.00255 0.03889 0.0111 C 0.05052 0.01688 0.05521 0.02243 0.06841 0.02567 C 0.08143 0.0333 0.09219 0.04 0.10591 0.04278 C 0.12414 0.05896 0.14341 0.0585 0.1632 0.06867 C 0.179 0.077 0.17084 0.07376 0.18785 0.07746 C 0.19427 0.08139 0.20226 0.08532 0.20903 0.08601 C 0.22969 0.08856 0.27118 0.09179 0.27118 0.09203 C 0.2915 0.09642 0.31146 0.10035 0.3316 0.10636 C 0.34948 0.11653 0.3691 0.11723 0.38733 0.1207 C 0.40139 0.12324 0.41545 0.13133 0.42969 0.13226 C 0.4467 0.13318 0.46372 0.13411 0.48056 0.13526 C 0.53403 0.13364 0.57848 0.13133 0.62934 0.12625 C 0.64011 0.12023 0.63681 0.12486 0.64115 0.11769 " pathEditMode="relative" rAng="0" ptsTypes="fffffffffffffA">
                                      <p:cBhvr>
                                        <p:cTn id="18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49" y="6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037 C 0.0132 -0.00162 0.01771 0.0037 0.025 0.00647 C 0.02934 0.0104 0.03455 0.01318 0.03889 0.01688 C 0.04219 0.02011 0.04427 0.02474 0.04775 0.02751 C 0.05799 0.0356 0.06268 0.03953 0.07396 0.04393 C 0.08351 0.04763 0.10382 0.0504 0.10382 0.05063 C 0.11216 0.05364 0.11563 0.05896 0.12309 0.06474 C 0.13247 0.07167 0.13281 0.07098 0.14236 0.07329 C 0.15191 0.08 0.15764 0.08115 0.16858 0.08347 C 0.17674 0.0904 0.18525 0.09179 0.19479 0.0941 C 0.21736 0.10451 0.24045 0.11006 0.2632 0.11907 C 0.28021 0.12555 0.26406 0.12023 0.279 0.1274 C 0.29202 0.13387 0.30538 0.13757 0.31927 0.13988 C 0.32882 0.14705 0.33785 0.14844 0.34913 0.15029 C 0.37656 0.16092 0.40903 0.15745 0.43646 0.15861 C 0.44479 0.16046 0.45278 0.16601 0.46111 0.16693 C 0.4717 0.16809 0.48212 0.16832 0.49288 0.16901 C 0.51528 0.1778 0.5224 0.1815 0.54688 0.1815 " pathEditMode="relative" rAng="0" ptsTypes="fffffffffffffffffA">
                                      <p:cBhvr>
                                        <p:cTn id="23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49" y="9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1 0.02613 C 0.01284 0.00069 -0.03837 0.02613 0.10677 0.01988 C 0.17934 0.01711 0.07621 0.01803 0.12187 0.0141 C 0.14271 0.01249 0.16354 0.01202 0.18437 0.0111 C 0.2158 0.00092 0.17934 0.01179 0.25607 0.00509 C 0.40382 -0.0074 0.55191 1.11022E-16 0.69965 -0.00092 C 0.70607 -0.00393 0.71007 -0.00601 0.71319 -0.01549 " pathEditMode="relative" rAng="0" ptsTypes="ffffffA">
                                      <p:cBhvr>
                                        <p:cTn id="28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13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3526E-6 C 0.0066 -0.00463 0.01267 -0.01203 0.01927 -0.01642 C 0.02847 -0.02266 0.04097 -0.02428 0.05087 -0.02821 C 0.06892 -0.03538 0.08732 -0.03954 0.10521 -0.04671 C 0.11337 -0.04995 0.10798 -0.04879 0.11753 -0.05388 C 0.12934 -0.06012 0.14219 -0.06544 0.15434 -0.07029 C 0.1651 -0.07469 0.17656 -0.07515 0.18767 -0.07723 C 0.18941 -0.07792 0.19288 -0.07954 0.19288 -0.07954 " pathEditMode="relative" ptsTypes="fffffffA">
                                      <p:cBhvr>
                                        <p:cTn id="33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79191E-6 C 0.02343 -0.00208 0.0467 -0.00508 0.07048 -0.00902 C 0.08125 -0.01433 0.09184 -0.02081 0.10243 -0.02613 C 0.10989 -0.03584 0.11701 -0.03815 0.12569 -0.04046 C 0.12951 -0.04324 0.1335 -0.0437 0.1375 -0.04647 C 0.13888 -0.0474 0.1401 -0.0504 0.14166 -0.05202 C 0.14843 -0.05873 0.15451 -0.06682 0.1618 -0.07237 C 0.16979 -0.07815 0.17847 -0.08162 0.18645 -0.08647 C 0.19548 -0.09248 0.1868 -0.0911 0.19375 -0.0985 C 0.1967 -0.10081 0.19982 -0.10196 0.2026 -0.10404 C 0.2052 -0.10566 0.21458 -0.11167 0.21579 -0.1126 C 0.22048 -0.11907 0.21927 -0.11838 0.2243 -0.12162 C 0.22621 -0.12231 0.22829 -0.123 0.2302 -0.12416 C 0.23298 -0.12578 0.23888 -0.13017 0.23888 -0.12971 C 0.24479 -0.13826 0.24236 -0.13595 0.25052 -0.14173 C 0.25329 -0.14335 0.25607 -0.1452 0.25902 -0.14705 C 0.26059 -0.14798 0.26354 -0.15006 0.26354 -0.14982 C 0.27534 -0.16555 0.29079 -0.16971 0.30416 -0.17295 C 0.31371 -0.17942 0.32465 -0.18196 0.33454 -0.18451 C 0.33628 -0.18659 0.3375 -0.18913 0.33923 -0.19052 C 0.34166 -0.19329 0.34757 -0.19653 0.34757 -0.19584 C 0.35312 -0.20347 0.35086 -0.19977 0.35538 -0.2074 " pathEditMode="relative" rAng="0" ptsTypes="fffffffffffffffffffffA">
                                      <p:cBhvr>
                                        <p:cTn id="38" dur="2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-10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09249E-7 C -0.02014 -0.00439 -0.03768 -0.01757 -0.05747 -0.02451 C -0.07396 -0.03006 -0.09202 -0.04 -0.10886 -0.04277 C -0.12292 -0.04485 -0.12361 -0.04416 -0.1349 -0.04809 C -0.15504 -0.05503 -0.17448 -0.06705 -0.19497 -0.07214 C -0.21094 -0.08023 -0.18247 -0.06659 -0.21546 -0.07746 C -0.21875 -0.07838 -0.22118 -0.08139 -0.22431 -0.08277 C -0.23733 -0.08855 -0.25035 -0.09457 -0.26372 -0.0985 C -0.27118 -0.10936 -0.27674 -0.11329 -0.28646 -0.11699 C -0.30018 -0.12832 -0.28525 -0.11746 -0.30365 -0.12532 C -0.31198 -0.12855 -0.32084 -0.13688 -0.32934 -0.1385 C -0.33351 -0.13942 -0.3375 -0.14011 -0.3415 -0.14104 C -0.34671 -0.14266 -0.35695 -0.14636 -0.35695 -0.14613 C -0.36407 -0.15376 -0.37205 -0.15746 -0.37952 -0.16485 C -0.38073 -0.16624 -0.38143 -0.16832 -0.38282 -0.17017 C -0.38455 -0.17225 -0.38594 -0.1741 -0.38802 -0.17572 C -0.39514 -0.1822 -0.40417 -0.18751 -0.41198 -0.19121 C -0.41962 -0.203 -0.43108 -0.20254 -0.44132 -0.20485 C -0.45521 -0.20786 -0.47136 -0.21272 -0.48438 -0.22058 C -0.4941 -0.22613 -0.50382 -0.2326 -0.51372 -0.23653 C -0.51841 -0.23861 -0.52743 -0.24185 -0.52743 -0.24162 C -0.52934 -0.24347 -0.53177 -0.24416 -0.53282 -0.24717 C -0.53594 -0.25827 -0.53264 -0.27144 -0.53594 -0.25503 C -0.53421 -0.24578 -0.53577 -0.24948 -0.53282 -0.24416 " pathEditMode="relative" rAng="0" ptsTypes="fffffffffffffffffffffffA">
                                      <p:cBhvr>
                                        <p:cTn id="4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6" y="-13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C -0.00816 0.00277 -0.01632 0.01134 -0.02395 0.01296 C -0.05104 0.01944 -0.07934 0.01666 -0.10555 0.03425 C -0.18055 0.0324 -0.24757 0.0412 -0.31944 0.00833 C -0.32986 -0.00625 -0.34427 -0.00903 -0.35625 -0.01343 C -0.36336 -0.01667 -0.37847 -0.02223 -0.37847 -0.02176 C -0.38524 -0.02801 -0.39236 -0.02963 -0.3993 -0.03519 C -0.41857 -0.05139 -0.43819 -0.06806 -0.45833 -0.07917 C -0.46232 -0.09051 -0.46736 -0.10232 -0.47222 -0.10903 " pathEditMode="relative" rAng="0" ptsTypes="ffffffffA">
                                      <p:cBhvr>
                                        <p:cTn id="48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1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34104E-6 C -0.01128 -0.00508 -0.01076 0.00093 -0.01927 0.00463 C -0.02274 0.00602 -0.02638 0.00625 -0.02986 0.00694 C -0.0427 0.01319 -0.02934 0.00741 -0.05607 0.0118 C -0.0618 0.01272 -0.0684 0.01689 -0.07378 0.01874 C -0.08489 0.02244 -0.10364 0.02267 -0.11232 0.02336 C -0.1243 0.02868 -0.13663 0.03076 -0.14913 0.03284 C -0.16163 0.037 -0.17326 0.04209 -0.18593 0.0444 C -0.19461 0.0481 -0.20191 0.05481 -0.21059 0.0585 C -0.22118 0.06798 -0.23524 0.06775 -0.24739 0.07238 C -0.25816 0.07631 -0.26823 0.08301 -0.27899 0.08648 C -0.3 0.10059 -0.30069 0.09781 -0.32274 0.10521 C -0.33298 0.11816 -0.34791 0.12232 -0.36163 0.12625 C -0.38073 0.1318 -0.39982 0.13642 -0.41927 0.14012 C -0.46319 0.14822 -0.50711 0.15561 -0.55104 0.16602 C -0.56736 0.16995 -0.58333 0.1785 -0.6 0.1822 C -0.61579 0.18937 -0.63246 0.19192 -0.64913 0.194 C -0.66475 0.20093 -0.65607 0.19816 -0.67552 0.20093 C -0.69409 0.20718 -0.71441 0.20856 -0.73333 0.21041 C -0.74774 0.21666 -0.74027 0.21434 -0.75607 0.21735 C -0.76701 0.22197 -0.77812 0.22544 -0.78941 0.22891 C -0.79097 0.22937 -0.80607 0.23608 -0.81059 0.23608 " pathEditMode="relative" ptsTypes="fffffffffffffffffffffA">
                                      <p:cBhvr>
                                        <p:cTn id="53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9 0.043 C 0.0441 0.03376 0.03507 0.02636 0.02396 0.02289 C 0.01059 0.01295 -0.00156 0.00231 -0.01458 -0.00671 C -0.02969 -0.01688 -0.04618 -0.0185 -0.06128 -0.02543 C -0.09236 -0.03723 -0.12309 -0.04648 -0.15486 -0.05041 C -0.16684 -0.05965 -0.17899 -0.06012 -0.19132 -0.06243 C -0.21024 -0.07052 -0.22951 -0.06775 -0.24896 -0.0733 C -0.29062 -0.0837 -0.33333 -0.09133 -0.37517 -0.09896 C -0.39531 -0.11306 -0.41719 -0.10474 -0.43767 -0.1133 C -0.45 -0.12694 -0.46423 -0.13064 -0.47656 -0.13064 " pathEditMode="relative" rAng="0" ptsTypes="fffffffffA">
                                      <p:cBhvr>
                                        <p:cTn id="5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32" y="-8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89017E-6 C -0.02396 0.00069 -0.04809 0.00093 -0.07205 0.00231 C -0.08125 0.00278 -0.0908 0.00994 -0.1 0.01179 C -0.12309 0.01642 -0.15087 0.01549 -0.17205 0.01642 C -0.19341 0.0222 -0.21702 0.03422 -0.23872 0.03515 C -0.27795 0.03676 -0.44531 0.03931 -0.46858 0.03977 C -0.49063 0.04069 -0.5158 0.04439 -0.53872 0.04439 " pathEditMode="relative" ptsTypes="ffffffA">
                                      <p:cBhvr>
                                        <p:cTn id="63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3.12139E-6 C -0.03176 -0.00347 -0.06267 -0.00948 -0.09478 -0.01179 C -0.10712 -0.01503 -0.1191 -0.01873 -0.1316 -0.02104 C -0.13993 -0.02474 -0.14757 -0.02959 -0.15608 -0.03283 C -0.16285 -0.04139 -0.15695 -0.03584 -0.17014 -0.03977 C -0.18837 -0.04532 -0.20382 -0.05133 -0.22275 -0.05364 C -0.24514 -0.06011 -0.26841 -0.0578 -0.29132 -0.06081 C -0.29983 -0.06451 -0.30886 -0.06659 -0.31754 -0.07006 C -0.32535 -0.07306 -0.33264 -0.07699 -0.34045 -0.07954 C -0.34896 -0.08717 -0.35417 -0.08994 -0.3632 -0.09572 C -0.36771 -0.10196 -0.37327 -0.10821 -0.379 -0.11214 " pathEditMode="relative" ptsTypes="ffffffffffA">
                                      <p:cBhvr>
                                        <p:cTn id="6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521586"/>
            <a:ext cx="7128792" cy="20882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6000" dirty="0" smtClean="0"/>
              <a:t>    </a:t>
            </a:r>
            <a:r>
              <a:rPr lang="ru-RU" sz="6000" b="1" dirty="0" smtClean="0">
                <a:solidFill>
                  <a:srgbClr val="C00000"/>
                </a:solidFill>
              </a:rPr>
              <a:t>ДИКИЕ  ЖИВОТНЫЕ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444" y="5450360"/>
            <a:ext cx="7632849" cy="648072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dirty="0" smtClean="0"/>
              <a:t> </a:t>
            </a:r>
            <a:r>
              <a:rPr lang="ru-RU" sz="6000" b="1" dirty="0" smtClean="0">
                <a:solidFill>
                  <a:srgbClr val="002060"/>
                </a:solidFill>
              </a:rPr>
              <a:t>ПРОВЕРЯЕМ  ЗНАНИЯ  МАЛЫША</a:t>
            </a:r>
            <a:endParaRPr lang="ru-RU" sz="60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http://planetadetstva.net/wp-content/uploads/2014/11/interaktivnyj-plakat-dikie-zhivotnye-640x3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58" y="1565702"/>
            <a:ext cx="6524096" cy="338437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581293" y="6460140"/>
            <a:ext cx="574794" cy="3978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33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</a:t>
            </a:r>
            <a:r>
              <a:rPr lang="ru-RU" sz="4000" b="1" dirty="0" smtClean="0">
                <a:solidFill>
                  <a:srgbClr val="0070C0"/>
                </a:solidFill>
              </a:rPr>
              <a:t>ДИКИЕ ЖИВОТНЫЕ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3" name="белка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2433120" cy="1953759"/>
          </a:xfrm>
          <a:prstGeom prst="rect">
            <a:avLst/>
          </a:prstGeom>
        </p:spPr>
      </p:pic>
      <p:pic>
        <p:nvPicPr>
          <p:cNvPr id="4" name="ёжи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11091"/>
            <a:ext cx="2258663" cy="1871468"/>
          </a:xfrm>
          <a:prstGeom prst="rect">
            <a:avLst/>
          </a:prstGeom>
        </p:spPr>
      </p:pic>
      <p:pic>
        <p:nvPicPr>
          <p:cNvPr id="5" name="вол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1088"/>
            <a:ext cx="1801524" cy="2094158"/>
          </a:xfrm>
          <a:prstGeom prst="rect">
            <a:avLst/>
          </a:prstGeom>
        </p:spPr>
      </p:pic>
      <p:pic>
        <p:nvPicPr>
          <p:cNvPr id="6" name="заяц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1711091"/>
            <a:ext cx="2292027" cy="1975728"/>
          </a:xfrm>
          <a:prstGeom prst="rect">
            <a:avLst/>
          </a:prstGeom>
        </p:spPr>
      </p:pic>
      <p:pic>
        <p:nvPicPr>
          <p:cNvPr id="7" name="лиса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73" y="4223602"/>
            <a:ext cx="2461081" cy="2195588"/>
          </a:xfrm>
          <a:prstGeom prst="rect">
            <a:avLst/>
          </a:prstGeom>
        </p:spPr>
      </p:pic>
      <p:pic>
        <p:nvPicPr>
          <p:cNvPr id="8" name="медведь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01" y="4344887"/>
            <a:ext cx="2320649" cy="2074303"/>
          </a:xfrm>
          <a:prstGeom prst="rect">
            <a:avLst/>
          </a:prstGeom>
        </p:spPr>
      </p:pic>
      <p:sp>
        <p:nvSpPr>
          <p:cNvPr id="9" name="белка 8"/>
          <p:cNvSpPr/>
          <p:nvPr/>
        </p:nvSpPr>
        <p:spPr>
          <a:xfrm>
            <a:off x="179512" y="1628800"/>
            <a:ext cx="2577136" cy="2058019"/>
          </a:xfrm>
          <a:prstGeom prst="roundRect">
            <a:avLst>
              <a:gd name="adj" fmla="val 201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ru-RU" b="1" dirty="0" smtClean="0"/>
              <a:t>Ловко </a:t>
            </a:r>
            <a:r>
              <a:rPr lang="ru-RU" b="1" dirty="0"/>
              <a:t>прыгает по веткам,</a:t>
            </a:r>
          </a:p>
          <a:p>
            <a:r>
              <a:rPr lang="ru-RU" b="1" dirty="0"/>
              <a:t>В лапках носит шишки деткам</a:t>
            </a:r>
          </a:p>
          <a:p>
            <a:r>
              <a:rPr lang="ru-RU" b="1" dirty="0"/>
              <a:t>Хвост пушистый у неё,</a:t>
            </a:r>
          </a:p>
          <a:p>
            <a:r>
              <a:rPr lang="ru-RU" b="1" dirty="0"/>
              <a:t>А в дупле её жильё</a:t>
            </a:r>
            <a:br>
              <a:rPr lang="ru-RU" b="1" dirty="0"/>
            </a:br>
            <a:endParaRPr lang="ru-RU" b="1" dirty="0"/>
          </a:p>
          <a:p>
            <a:endParaRPr lang="ru-RU" b="1" dirty="0" smtClean="0"/>
          </a:p>
        </p:txBody>
      </p:sp>
      <p:sp>
        <p:nvSpPr>
          <p:cNvPr id="10" name="ёж 9"/>
          <p:cNvSpPr/>
          <p:nvPr/>
        </p:nvSpPr>
        <p:spPr>
          <a:xfrm>
            <a:off x="3203848" y="1679834"/>
            <a:ext cx="2577136" cy="20382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/>
          </a:p>
          <a:p>
            <a:r>
              <a:rPr lang="ru-RU" b="1" dirty="0" smtClean="0"/>
              <a:t>У </a:t>
            </a:r>
            <a:r>
              <a:rPr lang="ru-RU" b="1" dirty="0"/>
              <a:t>него наряд в иголках,</a:t>
            </a:r>
          </a:p>
          <a:p>
            <a:r>
              <a:rPr lang="ru-RU" b="1" dirty="0"/>
              <a:t>По ночам топочет громко,</a:t>
            </a:r>
          </a:p>
          <a:p>
            <a:r>
              <a:rPr lang="ru-RU" b="1" dirty="0"/>
              <a:t>Насекомых поедает,</a:t>
            </a:r>
          </a:p>
          <a:p>
            <a:r>
              <a:rPr lang="ru-RU" b="1" dirty="0"/>
              <a:t>А зимою - засыпает.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11" name="заяц10"/>
          <p:cNvSpPr/>
          <p:nvPr/>
        </p:nvSpPr>
        <p:spPr>
          <a:xfrm>
            <a:off x="6387352" y="1628800"/>
            <a:ext cx="2577136" cy="2070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/>
          </a:p>
          <a:p>
            <a:r>
              <a:rPr lang="ru-RU" b="1" dirty="0" smtClean="0"/>
              <a:t>Длинноухий</a:t>
            </a:r>
            <a:r>
              <a:rPr lang="ru-RU" b="1" dirty="0"/>
              <a:t>, косоглазый –</a:t>
            </a:r>
          </a:p>
          <a:p>
            <a:r>
              <a:rPr lang="ru-RU" b="1" dirty="0"/>
              <a:t>Узнают его все сразу –</a:t>
            </a:r>
          </a:p>
          <a:p>
            <a:r>
              <a:rPr lang="ru-RU" b="1" dirty="0"/>
              <a:t>Ноги задние длинны, </a:t>
            </a:r>
          </a:p>
          <a:p>
            <a:r>
              <a:rPr lang="ru-RU" b="1" dirty="0"/>
              <a:t>Убегает от лисы</a:t>
            </a:r>
          </a:p>
          <a:p>
            <a:endParaRPr lang="ru-RU" b="1" dirty="0"/>
          </a:p>
        </p:txBody>
      </p:sp>
      <p:sp>
        <p:nvSpPr>
          <p:cNvPr id="12" name="волк 11"/>
          <p:cNvSpPr/>
          <p:nvPr/>
        </p:nvSpPr>
        <p:spPr>
          <a:xfrm>
            <a:off x="251520" y="4221088"/>
            <a:ext cx="2577136" cy="2187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Он холодною зимой </a:t>
            </a:r>
          </a:p>
          <a:p>
            <a:r>
              <a:rPr lang="ru-RU" b="1" dirty="0"/>
              <a:t>Вечно голоден и злой.</a:t>
            </a:r>
          </a:p>
          <a:p>
            <a:r>
              <a:rPr lang="ru-RU" b="1" dirty="0"/>
              <a:t>В чаще леса рыщет,</a:t>
            </a:r>
          </a:p>
          <a:p>
            <a:r>
              <a:rPr lang="ru-RU" b="1" dirty="0"/>
              <a:t>Зверька – жертву ищет</a:t>
            </a:r>
          </a:p>
        </p:txBody>
      </p:sp>
      <p:sp>
        <p:nvSpPr>
          <p:cNvPr id="13" name="лиса 12"/>
          <p:cNvSpPr/>
          <p:nvPr/>
        </p:nvSpPr>
        <p:spPr>
          <a:xfrm>
            <a:off x="3203848" y="4221088"/>
            <a:ext cx="2780351" cy="2187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И хитра, и осторожна.</a:t>
            </a:r>
          </a:p>
          <a:p>
            <a:r>
              <a:rPr lang="ru-RU" b="1" dirty="0"/>
              <a:t>Повстречать случайно можно.</a:t>
            </a:r>
          </a:p>
          <a:p>
            <a:r>
              <a:rPr lang="ru-RU" b="1" dirty="0"/>
              <a:t>Хвост пушистый. Рыжий цвет.</a:t>
            </a:r>
          </a:p>
          <a:p>
            <a:r>
              <a:rPr lang="ru-RU" b="1" dirty="0"/>
              <a:t>Заметает им свой след</a:t>
            </a:r>
          </a:p>
        </p:txBody>
      </p:sp>
      <p:sp>
        <p:nvSpPr>
          <p:cNvPr id="14" name="медведь13"/>
          <p:cNvSpPr/>
          <p:nvPr/>
        </p:nvSpPr>
        <p:spPr>
          <a:xfrm>
            <a:off x="6417019" y="4221089"/>
            <a:ext cx="2577136" cy="21872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Он зимою спит в берлоге.</a:t>
            </a:r>
          </a:p>
          <a:p>
            <a:r>
              <a:rPr lang="ru-RU" b="1" dirty="0"/>
              <a:t>Летом любит мёд поесть.</a:t>
            </a:r>
          </a:p>
          <a:p>
            <a:r>
              <a:rPr lang="ru-RU" b="1" dirty="0"/>
              <a:t>На деревья без подмоги</a:t>
            </a:r>
          </a:p>
          <a:p>
            <a:r>
              <a:rPr lang="ru-RU" b="1" dirty="0"/>
              <a:t>может сам за мёдом влезть!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 flipH="1">
            <a:off x="0" y="770518"/>
            <a:ext cx="8994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Послушай загадку, назови отгадку, нажми на  синее окно и проверь свой ответ.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581293" y="6460140"/>
            <a:ext cx="574794" cy="3978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1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7104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</a:t>
            </a:r>
            <a:r>
              <a:rPr lang="ru-RU" sz="2800" b="1" dirty="0" smtClean="0">
                <a:solidFill>
                  <a:srgbClr val="002060"/>
                </a:solidFill>
              </a:rPr>
              <a:t>КТО ЧТО ЕСТ: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9" y="222896"/>
            <a:ext cx="1847536" cy="1483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98" y="594266"/>
            <a:ext cx="1399075" cy="12505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029" y="2024845"/>
            <a:ext cx="1946250" cy="1296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33" y="1844825"/>
            <a:ext cx="1424751" cy="16561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3" y="3861048"/>
            <a:ext cx="1524003" cy="1313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56" y="3742794"/>
            <a:ext cx="1737649" cy="1550198"/>
          </a:xfrm>
          <a:prstGeom prst="rect">
            <a:avLst/>
          </a:prstGeom>
        </p:spPr>
      </p:pic>
      <p:pic>
        <p:nvPicPr>
          <p:cNvPr id="1026" name="белка 2" descr="http://skinguru.ru/project/skinguru/images/content/oreh_lesn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91" y="5830090"/>
            <a:ext cx="867563" cy="8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жук 4" descr="https://img-fotki.yandex.ru/get/29984/200418627.17a/0_178113_98a475c5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60" y="5634319"/>
            <a:ext cx="808520" cy="95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заяц 6" descr="http://free4ugraphics.co.uk/Grannys/Flowers/Tall%20Grass-3%20(Large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782570"/>
            <a:ext cx="1339410" cy="94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медведь 8" descr="http://pngimg.com/upload/raspberry_PNG505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555" y="5654771"/>
            <a:ext cx="926840" cy="1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мышь 10" descr="http://static2.keep4u.ru/2013/07/22/f4daada3389e5ccf8fe4c6971831360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667686"/>
            <a:ext cx="1427958" cy="101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заяц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35" y="5571174"/>
            <a:ext cx="949987" cy="11610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86909" y="132601"/>
            <a:ext cx="559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НАЖМИ НА ЕДУ И УЗНАЙ, КТО ЕЁ ЛЮБИТ.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581293" y="6460140"/>
            <a:ext cx="574794" cy="3978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91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1 0.01179 C 0.04913 -0.00185 0.06545 0.00139 0.07708 -2.65896E-6 C 0.09062 -0.01734 0.12274 -0.01711 0.13854 -0.01873 C 0.15486 -0.02219 0.16823 -0.03468 0.1842 -0.03953 C 0.18594 -0.04162 0.1875 -0.04323 0.18941 -0.04439 C 0.19288 -0.04647 0.2 -0.04901 0.2 -0.04878 C 0.20538 -0.05433 0.21111 -0.05896 0.2158 -0.06543 C 0.21788 -0.07375 0.22483 -0.09156 0.22986 -0.09803 C 0.23073 -0.10427 0.23298 -0.11029 0.23333 -0.11676 C 0.23576 -0.16092 0.23003 -0.19884 0.25781 -0.22659 C 0.26528 -0.24647 0.2566 -0.22612 0.26667 -0.243 C 0.27222 -0.25248 0.27483 -0.26127 0.27899 -0.27098 C 0.28108 -0.27607 0.28455 -0.27977 0.28594 -0.28508 C 0.28646 -0.2874 0.28663 -0.29017 0.28767 -0.29202 C 0.2901 -0.29641 0.29653 -0.30358 0.29653 -0.30335 C 0.2993 -0.31468 0.30312 -0.31769 0.30868 -0.32693 C 0.3151 -0.33734 0.31805 -0.34751 0.32621 -0.35514 C 0.33003 -0.36254 0.33559 -0.36809 0.33854 -0.37618 C 0.34149 -0.38427 0.34167 -0.39167 0.34566 -0.39953 C 0.34618 -0.40185 0.34653 -0.40439 0.34739 -0.40647 C 0.34826 -0.40901 0.35 -0.41086 0.35087 -0.41341 C 0.35399 -0.42312 0.35538 -0.43399 0.35781 -0.44393 C 0.35989 -0.46404 0.36128 -0.48485 0.36493 -0.50451 C 0.36441 -0.52878 0.36423 -0.55283 0.36319 -0.57711 C 0.36267 -0.58682 0.35885 -0.59745 0.35781 -0.6074 C 0.35746 -0.61086 0.35642 -0.63745 0.3526 -0.64254 C 0.33663 -0.66358 0.32309 -0.683 0.3 -0.68925 C 0.29601 -0.69179 0.29167 -0.69364 0.28767 -0.69618 C 0.27899 -0.70196 0.27187 -0.71144 0.26319 -0.71722 C 0.25121 -0.72508 0.23715 -0.7304 0.22448 -0.73595 C 0.21823 -0.7415 0.22135 -0.74058 0.2158 -0.74058 L 0.22795 -0.74751 L 0.21927 -0.73595 C 0.22396 -0.75491 0.22274 -0.75468 0.22274 -0.73364 C 0.22222 -0.73988 0.22396 -0.74751 0.22101 -0.75237 C 0.2118 -0.76809 0.20989 -0.75237 0.20868 -0.74751 C 0.21111 -0.73803 0.20816 -0.73133 0.21042 -0.72185 C 0.23437 -0.73225 0.21736 -0.72624 0.26319 -0.72901 C 0.26319 -0.72971 0.26128 -0.75052 0.25955 -0.75237 C 0.25364 -0.75884 0.24444 -0.75584 0.2368 -0.75699 C 0.22378 -0.76578 0.21215 -0.76532 0.2 -0.75468 C 0.20382 -0.73896 0.21024 -0.7341 0.22101 -0.73133 C 0.22621 -0.72647 0.23021 -0.72416 0.2368 -0.72416 L 0.24201 -0.74982 L 0.20694 -0.75468 L 0.23333 -0.75468 L 0.24201 -0.72185 L 0.22274 -0.74289 " pathEditMode="relative" rAng="0" ptsTypes="ffffffffffffffffffffffffffffffAAffffffffff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39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-0.00832 C 0.04513 -0.01919 0.05312 -0.0252 0.06232 -0.02913 C 0.07326 -0.0393 0.08541 -0.04948 0.09739 -0.05734 C 0.11198 -0.06705 0.09114 -0.04948 0.10972 -0.06427 C 0.125 -0.0763 0.11441 -0.07144 0.12725 -0.07607 C 0.13784 -0.09017 0.15017 -0.09387 0.16406 -0.09942 C 0.16944 -0.1015 0.17986 -0.10635 0.17986 -0.10612 C 0.19184 -0.12231 0.2085 -0.12878 0.2184 -0.14844 C 0.22222 -0.16925 0.2184 -0.16277 0.22552 -0.17179 C 0.2276 -0.18335 0.23107 -0.19468 0.23593 -0.20439 C 0.23871 -0.21549 0.2401 -0.22335 0.24479 -0.2326 C 0.24757 -0.24693 0.24496 -0.24 0.2552 -0.25364 C 0.25642 -0.25526 0.25885 -0.25826 0.25885 -0.25803 C 0.2625 -0.2726 0.2717 -0.28531 0.27812 -0.29803 C 0.27951 -0.30081 0.2802 -0.30427 0.28159 -0.30728 C 0.28368 -0.31214 0.28715 -0.31607 0.28854 -0.32138 C 0.28906 -0.3237 0.28923 -0.32624 0.29027 -0.32832 C 0.29288 -0.33387 0.29739 -0.33988 0.30086 -0.34474 C 0.30538 -0.363 0.29913 -0.33965 0.30607 -0.35861 C 0.3085 -0.36531 0.30972 -0.37271 0.31145 -0.37965 C 0.31215 -0.38196 0.31267 -0.38451 0.31319 -0.38682 C 0.31371 -0.38913 0.31493 -0.39375 0.31493 -0.39352 C 0.31302 -0.46104 0.32552 -0.45156 0.29218 -0.4615 C 0.29513 -0.48578 0.2927 -0.50219 0.28854 -0.52462 C 0.28715 -0.53225 0.28541 -0.54381 0.28159 -0.55029 C 0.27378 -0.56323 0.25902 -0.56416 0.24826 -0.56901 C 0.21545 -0.5674 0.21128 -0.56693 0.1868 -0.56185 C 0.1743 -0.5563 0.16128 -0.55514 0.14826 -0.5526 C 0.13593 -0.54728 0.14114 -0.54959 0.13246 -0.54566 C 0.12638 -0.54289 0.12829 -0.54034 0.12361 -0.53618 C 0.12152 -0.53433 0.11892 -0.53318 0.11666 -0.53156 C 0.10382 -0.53387 0.10434 -0.52832 0.10434 -0.53618 L 0.11666 -0.54335 " pathEditMode="relative" rAng="0" ptsTypes="fffffffffffffffffffffffffffffffAA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6" y="-28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-3.87283E-6 C 0.02066 -3.87283E-6 0.03264 -0.00393 0.03316 -0.00462 C 0.03438 -0.00601 0.03472 -0.00948 0.03559 -0.01133 C 0.03785 -0.01757 0.03976 -0.02427 0.04254 -0.02982 C 0.04358 -0.03213 0.04479 -0.03422 0.04584 -0.03676 C 0.04757 -0.04115 0.05052 -0.0504 0.05052 -0.05017 C 0.05434 -0.07283 0.05677 -0.09618 0.05972 -0.11907 C 0.05938 -0.13734 0.06007 -0.15583 0.05851 -0.1741 C 0.05799 -0.17942 0.05399 -0.18774 0.05399 -0.18751 C 0.05139 -0.20277 0.05469 -0.18635 0.04931 -0.20138 C 0.04549 -0.21179 0.0434 -0.2282 0.03785 -0.23583 C 0.03021 -0.24601 0.0224 -0.24531 0.01372 -0.24716 C 0.00799 -0.24855 0.00226 -0.2504 -0.00347 -0.25179 C -0.02257 -0.26497 -0.0316 -0.25872 -0.05746 -0.25872 " pathEditMode="relative" rAng="0" ptsTypes="fffffffffffffA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" y="-13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14 0.01896 C 0.06719 -0.00023 0.07118 0.00694 0.1066 0.00486 C 0.11215 0.00416 0.125 0.00231 0.13108 0.00046 C 0.14601 -0.00393 0.12656 0.00046 0.14167 -0.00647 C 0.14618 -0.00879 0.15573 -0.01133 0.15573 -0.0111 C 0.15747 -0.01295 0.15903 -0.01503 0.16094 -0.01595 C 0.1625 -0.01711 0.16459 -0.01711 0.16615 -0.01803 C 0.16754 -0.01942 0.16823 -0.02197 0.16979 -0.02335 C 0.17309 -0.02566 0.17709 -0.02497 0.18021 -0.02798 C 0.1882 -0.03468 0.1941 -0.04 0.20313 -0.04393 C 0.21997 -0.06659 0.24097 -0.08393 0.2592 -0.10497 C 0.26111 -0.10705 0.2625 -0.1096 0.26441 -0.11168 C 0.26893 -0.11676 0.27379 -0.12116 0.27847 -0.12555 C 0.29184 -0.13873 0.27188 -0.12763 0.28733 -0.13549 C 0.32448 -0.17341 0.35764 -0.22728 0.38021 -0.28208 C 0.38281 -0.28832 0.3842 -0.29526 0.38733 -0.30081 C 0.38906 -0.30382 0.39115 -0.30682 0.39254 -0.31006 C 0.39879 -0.32462 0.40313 -0.34035 0.41007 -0.35445 C 0.41129 -0.35908 0.41198 -0.36416 0.41354 -0.36856 C 0.41476 -0.37179 0.41615 -0.3748 0.41702 -0.37803 C 0.42101 -0.39376 0.42205 -0.40971 0.42761 -0.42474 C 0.42604 -0.46428 0.42483 -0.5059 0.41528 -0.54382 C 0.41476 -0.57503 0.41511 -0.60624 0.41354 -0.63723 C 0.41337 -0.64 0.41146 -0.64231 0.41007 -0.64439 C 0.40087 -0.65803 0.38663 -0.67561 0.37327 -0.68162 C 0.3658 -0.69711 0.37518 -0.68093 0.3592 -0.69341 C 0.34462 -0.70497 0.33316 -0.71653 0.31702 -0.7237 C 0.31181 -0.72601 0.30643 -0.72832 0.30122 -0.73064 C 0.29896 -0.73156 0.29427 -0.73318 0.29427 -0.73295 " pathEditMode="relative" rAng="0" ptsTypes="ffffffffffffffffffffffffffffA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37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4 0.00486 C 0.02135 0.00255 0.02205 -0.00046 0.02378 -0.00208 C 0.02691 -0.00462 0.0342 -0.00693 0.0342 -0.0067 C 0.04028 -0.01479 0.04774 -0.01549 0.05538 -0.01849 C 0.06354 -0.02173 0.07153 -0.02589 0.07986 -0.02797 C 0.08854 -0.03029 0.09618 -0.03121 0.10451 -0.03491 C 0.10625 -0.03653 0.10781 -0.03861 0.10972 -0.03953 C 0.11423 -0.04161 0.12378 -0.04416 0.12378 -0.04393 C 0.12986 -0.04971 0.1342 -0.05133 0.14132 -0.05364 C 0.14358 -0.05526 0.14583 -0.05711 0.14826 -0.05826 C 0.15173 -0.06011 0.15885 -0.06289 0.15885 -0.06266 C 0.16927 -0.07213 0.18177 -0.07607 0.19392 -0.0793 C 0.21667 -0.09133 0.24358 -0.09364 0.26406 -0.1119 C 0.27014 -0.13687 0.26076 -0.10011 0.26927 -0.12601 C 0.27222 -0.13479 0.27239 -0.14497 0.27465 -0.15398 C 0.27517 -0.16809 0.27517 -0.18219 0.27639 -0.19607 C 0.27726 -0.20508 0.28142 -0.21757 0.28333 -0.22659 C 0.28628 -0.24023 0.28837 -0.25456 0.29045 -0.26844 C 0.28906 -0.30034 0.28837 -0.34011 0.26927 -0.36439 C 0.26562 -0.37896 0.25625 -0.38913 0.25 -0.40161 C 0.24132 -0.43768 0.2276 -0.46427 0.19913 -0.47653 C 0.18489 -0.48924 0.16667 -0.49549 0.15 -0.49988 C 0.14201 -0.50705 0.13524 -0.50728 0.12552 -0.50913 C 0.1191 -0.5119 0.12205 -0.51144 0.11667 -0.51144 " pathEditMode="relative" rAng="0" ptsTypes="fffffffffffffffffffffff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7" y="-258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05 0.02266 C 0.08593 0.00532 0.06666 0.02266 0.08038 0.01341 C 0.08559 0.00994 0.08975 0.0037 0.09444 -0.00069 C 0.10243 -0.01665 0.10746 -0.03144 0.11198 -0.04971 C 0.11319 -0.05433 0.11423 -0.05896 0.11545 -0.06358 C 0.11597 -0.0659 0.11718 -0.07075 0.11718 -0.07052 C 0.12031 -0.09942 0.12274 -0.13295 0.10677 -0.15491 C 0.10364 -0.16763 0.09652 -0.1785 0.09097 -0.18983 C 0.08958 -0.19283 0.08628 -0.19283 0.08385 -0.19445 C 0.0783 -0.20208 0.06996 -0.20624 0.06284 -0.21087 C 0.03298 -0.23075 -0.00052 -0.23191 -0.03368 -0.23191 " pathEditMode="relative" rAng="0" ptsTypes="ffffffffffA">
                                      <p:cBhvr>
                                        <p:cTn id="3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-127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КТО ГДЕ ЖИВЁТ? : </a:t>
            </a:r>
            <a:r>
              <a:rPr lang="ru-RU" b="1" dirty="0" smtClean="0">
                <a:solidFill>
                  <a:srgbClr val="FF0000"/>
                </a:solidFill>
              </a:rPr>
              <a:t>НАЗОВИ  «ДОМ» ЖИВОТНОГО, СКАЖИ, КТО В НЁМ ЖИВЁТ, НАЖМИ НА</a:t>
            </a:r>
          </a:p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          «ДОМИК»  И ПРОВЕРЬ СВОЙ </a:t>
            </a:r>
            <a:r>
              <a:rPr lang="ru-RU" b="1" dirty="0">
                <a:solidFill>
                  <a:srgbClr val="FF0000"/>
                </a:solidFill>
              </a:rPr>
              <a:t>ОТВЕТ.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        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22" y="5485881"/>
            <a:ext cx="1553489" cy="12474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5035" y="5755663"/>
            <a:ext cx="1468005" cy="9776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37" y="5549895"/>
            <a:ext cx="1382096" cy="1191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5710902"/>
            <a:ext cx="1193904" cy="1067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578694"/>
            <a:ext cx="1216742" cy="12777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67" y="5434720"/>
            <a:ext cx="1593633" cy="1421718"/>
          </a:xfrm>
          <a:prstGeom prst="rect">
            <a:avLst/>
          </a:prstGeom>
        </p:spPr>
      </p:pic>
      <p:pic>
        <p:nvPicPr>
          <p:cNvPr id="2050" name="берлога" descr="http://fotohomka.ru/images/Jan/08/d58a5dfab51ffea5b073c480134ee8bc/mini_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4" t="9570" r="16572" b="6055"/>
          <a:stretch/>
        </p:blipFill>
        <p:spPr bwMode="auto">
          <a:xfrm>
            <a:off x="35530" y="764704"/>
            <a:ext cx="1771270" cy="15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дупло" descr="http://www.gorobzor.ru/public/news/images/3823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t="10559" r="12708" b="29110"/>
          <a:stretch/>
        </p:blipFill>
        <p:spPr bwMode="auto">
          <a:xfrm>
            <a:off x="2313106" y="800254"/>
            <a:ext cx="1934931" cy="155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лисья нора" descr="http://cs619321.vk.me/v619321768/747b/yoGohJVqR0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1" t="9463" r="26257" b="31911"/>
          <a:stretch/>
        </p:blipFill>
        <p:spPr bwMode="auto">
          <a:xfrm>
            <a:off x="4716016" y="800254"/>
            <a:ext cx="1713061" cy="167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логово" descr="http://mtdata.ru/u33/photo7B7B/20512917948-0/huge.jpe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 t="23403" r="23121" b="27140"/>
          <a:stretch/>
        </p:blipFill>
        <p:spPr bwMode="auto">
          <a:xfrm>
            <a:off x="7164288" y="764704"/>
            <a:ext cx="1830193" cy="171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нора ежа" descr="http://boombob.ru/resize.php?id=154270&amp;num=1&amp;width=515&amp;height=386.2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62" y="3975725"/>
            <a:ext cx="1771270" cy="14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кусти для зайца" descr="http://www.voxpopuli.kz/userfiles/posts/671/f7cedcec3a60474dda8199891389b807_big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9" r="1904" b="15787"/>
          <a:stretch/>
        </p:blipFill>
        <p:spPr bwMode="auto">
          <a:xfrm>
            <a:off x="7804518" y="3912734"/>
            <a:ext cx="1570531" cy="147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7421" y="830997"/>
            <a:ext cx="110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БЕРЛОГА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5542" y="810001"/>
            <a:ext cx="910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ДУПЛО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6856" y="828224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НОРА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7183" y="810001"/>
            <a:ext cx="107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ЛОГОВО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483" y="3975725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НОРКА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79384" y="3960702"/>
            <a:ext cx="95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КУСТИК</a:t>
            </a:r>
          </a:p>
        </p:txBody>
      </p:sp>
      <p:sp>
        <p:nvSpPr>
          <p:cNvPr id="22" name="Управляющая кнопка: далее 21">
            <a:hlinkClick r:id="" action="ppaction://hlinkshowjump?jump=nextslide" highlightClick="1"/>
          </p:cNvPr>
          <p:cNvSpPr/>
          <p:nvPr/>
        </p:nvSpPr>
        <p:spPr>
          <a:xfrm>
            <a:off x="7262970" y="6460140"/>
            <a:ext cx="574794" cy="3978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2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0093 C 0.02465 -0.00462 -0.00955 0.00393 0.01823 -0.00254 C 0.02274 -0.00347 0.03159 -0.00578 0.03159 -0.00578 C 0.03489 -0.00855 0.03732 -0.01202 0.04062 -0.01457 C 0.04635 -0.01896 0.05538 -0.02104 0.06302 -0.02289 C 0.07239 -0.03052 0.06163 -0.02289 0.07396 -0.02821 C 0.09705 -0.03792 0.07916 -0.03283 0.09409 -0.03676 C 0.10607 -0.04578 0.12083 -0.05156 0.13437 -0.05919 C 0.14791 -0.06659 0.13489 -0.06312 0.15017 -0.07445 C 0.16076 -0.08254 0.16302 -0.08532 0.17031 -0.09503 C 0.17378 -0.09988 0.17864 -0.10381 0.18125 -0.1089 C 0.18281 -0.11168 0.18368 -0.11468 0.18594 -0.11722 C 0.18993 -0.12231 0.19479 -0.12647 0.1993 -0.1311 C 0.20087 -0.13272 0.20382 -0.13618 0.20382 -0.13595 C 0.2092 -0.14844 0.20573 -0.14335 0.21267 -0.15144 C 0.2158 -0.15861 0.22066 -0.16601 0.22621 -0.17225 C 0.23125 -0.18405 0.23715 -0.19607 0.24635 -0.20647 C 0.24705 -0.20879 0.24739 -0.2111 0.24861 -0.21318 C 0.24965 -0.21526 0.25208 -0.21642 0.25295 -0.21826 C 0.25677 -0.22613 0.25625 -0.23121 0.26406 -0.23746 C 0.26823 -0.25063 0.27396 -0.26358 0.2776 -0.27676 C 0.27864 -0.30682 0.27639 -0.34358 0.28646 -0.37433 C 0.28906 -0.40116 0.29114 -0.42636 0.29114 -0.45318 " pathEditMode="relative" rAng="0" ptsTypes="ffffffffffffffffffffff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-22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77 -0.00971 C 0.09011 -0.02081 0.10191 -0.02728 0.11337 -0.03075 C 0.11632 -0.03167 0.11927 -0.03213 0.12222 -0.03329 C 0.1257 -0.03468 0.13264 -0.03791 0.13264 -0.03791 C 0.13872 -0.04578 0.13993 -0.04161 0.14497 -0.05179 C 0.14757 -0.06242 0.15122 -0.0719 0.15382 -0.08231 C 0.1533 -0.10242 0.15347 -0.12277 0.15208 -0.14289 C 0.15122 -0.15514 0.14514 -0.16901 0.14149 -0.18034 C 0.13872 -0.1889 0.13854 -0.19583 0.13438 -0.2037 C 0.13281 -0.21433 0.13195 -0.22034 0.12743 -0.22936 C 0.11667 -0.27352 0.12761 -0.23653 0.03802 -0.23653 " pathEditMode="relative" ptsTypes="ffffffffff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9827E-6 C 0.00886 -0.00324 0.01059 -0.00532 0.01355 -0.01434 C 0.01667 -0.037 0.02483 -0.05688 0.03143 -0.07838 C 0.03368 -0.08555 0.03594 -0.09272 0.0382 -0.09989 C 0.03976 -0.10451 0.04271 -0.11376 0.04271 -0.11353 C 0.04375 -0.12116 0.04618 -0.12786 0.04705 -0.13526 C 0.04948 -0.15491 0.04636 -0.16717 0.05625 -0.18243 C 0.06146 -0.20046 0.05434 -0.17896 0.06285 -0.19676 C 0.07327 -0.21896 0.06962 -0.2148 0.0875 -0.22752 C 0.08959 -0.2289 0.09219 -0.2289 0.09445 -0.22983 C 0.09896 -0.23145 0.10782 -0.23491 0.10782 -0.23468 C 0.13334 -0.23422 0.15868 -0.23399 0.18438 -0.2326 C 0.18681 -0.23214 0.18855 -0.2296 0.19098 -0.22983 C 0.21059 -0.23098 0.22986 -0.23515 0.24948 -0.23723 C 0.27848 -0.24717 0.26025 -0.24231 0.28785 -0.24648 C 0.29219 -0.24717 0.30122 -0.24879 0.30122 -0.24856 " pathEditMode="relative" rAng="0" ptsTypes="fffffffffffffff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-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6185E-6 C 0.00937 -0.02242 0.00503 -0.04832 0.00885 -0.07422 C 0.00937 -0.10797 0.01059 -0.14219 0.01059 -0.17641 C 0.01059 -0.22196 0.0118 -0.24994 -0.00348 -0.28393 C -0.01059 -0.31815 -0.03108 -0.33109 -0.04914 -0.34635 C -0.05105 -0.34774 -0.05261 -0.35098 -0.05452 -0.35213 C -0.05903 -0.35468 -0.06841 -0.35768 -0.06841 -0.35745 C -0.07865 -0.36809 -0.08386 -0.36994 -0.09618 -0.37479 C -0.09861 -0.37549 -0.1033 -0.37757 -0.1033 -0.37734 C -0.11493 -0.39028 -0.12813 -0.4 -0.14167 -0.40323 C -0.1533 -0.40948 -0.16285 -0.41456 -0.175 -0.41711 C -0.18594 -0.42381 -0.19566 -0.42543 -0.2066 -0.43144 C -0.21285 -0.43491 -0.22049 -0.44161 -0.22743 -0.44277 C -0.25452 -0.44693 -0.31493 -0.44809 -0.33264 -0.44878 C -0.38768 -0.44554 -0.43993 -0.43653 -0.49532 -0.43422 C -0.49844 -0.44901 -0.49723 -0.43976 -0.49723 -0.46242 " pathEditMode="relative" rAng="0" ptsTypes="fffffffffffffff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0" y="-23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0023 C 0.00607 -0.02612 3.05556E-6 0.00208 0.0033 -0.06381 C 0.00434 -0.08208 0.00746 -0.10751 0.01198 -0.12508 C 0.01371 -0.13919 0.01597 -0.15283 0.01736 -0.16693 C 0.01771 -0.18982 0.01788 -0.21248 0.01892 -0.23514 C 0.01962 -0.25202 0.02743 -0.2652 0.03298 -0.28 C 0.03819 -0.29387 0.04114 -0.3089 0.04687 -0.32231 C 0.05139 -0.33271 0.05503 -0.34451 0.05885 -0.35537 C 0.05989 -0.35745 0.05885 -0.36161 0.06076 -0.36231 C 0.07361 -0.36716 0.11111 -0.36786 0.12517 -0.36948 C 0.13802 -0.37526 0.13264 -0.37618 0.14982 -0.37896 C 0.15816 -0.38242 0.16545 -0.38589 0.17413 -0.3882 C 0.1809 -0.39445 0.18264 -0.40254 0.18802 -0.41156 C 0.1901 -0.42011 0.1934 -0.42844 0.1934 -0.43745 " pathEditMode="relative" rAng="0" ptsTypes="fffffffffffff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0" y="-21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2428E-7 C -0.02049 -0.00462 -0.00087 0.00139 -0.01927 -0.00925 C -0.02153 -0.01064 -0.02396 -0.01041 -0.02622 -0.01156 C -0.03403 -0.01549 -0.04202 -0.02243 -0.04913 -0.02798 C -0.05781 -0.03491 -0.06597 -0.0437 -0.07535 -0.04902 C -0.07934 -0.05133 -0.08368 -0.05179 -0.08768 -0.05364 C -0.09775 -0.06682 -0.09375 -0.06127 -0.1 -0.07006 C -0.10382 -0.11769 -0.09341 -0.13133 -0.11754 -0.14705 C -0.12778 -0.16116 -0.14219 -0.16879 -0.15608 -0.17503 C -0.16094 -0.18358 -0.16302 -0.1933 -0.16841 -0.20093 C -0.17188 -0.21249 -0.17431 -0.21804 -0.18073 -0.22659 C -0.18299 -0.23584 -0.1882 -0.24139 -0.19115 -0.24994 C -0.19462 -0.26035 -0.19531 -0.27538 -0.2 -0.28486 C -0.20504 -0.29526 -0.20226 -0.28971 -0.20868 -0.30127 C -0.21111 -0.31121 -0.21788 -0.32301 -0.22275 -0.33156 C -0.22743 -0.35075 -0.23108 -0.37064 -0.23507 -0.39006 C -0.23802 -0.40509 -0.24375 -0.42382 -0.24375 -0.43908 " pathEditMode="relative" ptsTypes="ffffffffffffffff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7223" y="-109364"/>
            <a:ext cx="6889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 ЧЬИ ДЕТКИ? : </a:t>
            </a:r>
            <a:r>
              <a:rPr lang="ru-RU" sz="2400" b="1" dirty="0" smtClean="0">
                <a:solidFill>
                  <a:srgbClr val="FF0000"/>
                </a:solidFill>
              </a:rPr>
              <a:t>НАЗОВИ </a:t>
            </a:r>
            <a:r>
              <a:rPr lang="ru-RU" sz="2400" b="1" dirty="0" smtClean="0">
                <a:solidFill>
                  <a:srgbClr val="FF0000"/>
                </a:solidFill>
              </a:rPr>
              <a:t>ДЕТЁНЫША ЖИВОТНОГО, 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           </a:t>
            </a:r>
            <a:r>
              <a:rPr lang="ru-RU" sz="2400" b="1" dirty="0" smtClean="0">
                <a:solidFill>
                  <a:srgbClr val="FF0000"/>
                </a:solidFill>
              </a:rPr>
              <a:t>НАЖМИ </a:t>
            </a:r>
            <a:r>
              <a:rPr lang="ru-RU" sz="2400" b="1" dirty="0" smtClean="0">
                <a:solidFill>
                  <a:srgbClr val="FF0000"/>
                </a:solidFill>
              </a:rPr>
              <a:t>НА  </a:t>
            </a:r>
            <a:r>
              <a:rPr lang="ru-RU" sz="2400" b="1" dirty="0" smtClean="0">
                <a:solidFill>
                  <a:srgbClr val="FF0000"/>
                </a:solidFill>
              </a:rPr>
              <a:t>НЕГО </a:t>
            </a:r>
            <a:r>
              <a:rPr lang="ru-RU" sz="2400" b="1" dirty="0">
                <a:solidFill>
                  <a:srgbClr val="FF0000"/>
                </a:solidFill>
              </a:rPr>
              <a:t>И </a:t>
            </a:r>
            <a:r>
              <a:rPr lang="ru-RU" sz="2400" b="1" dirty="0" smtClean="0">
                <a:solidFill>
                  <a:srgbClr val="FF0000"/>
                </a:solidFill>
              </a:rPr>
              <a:t>ПРОВЕРЬ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           ОТВЕТ.                 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4" name="лис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07" y="3554001"/>
            <a:ext cx="1737649" cy="1550198"/>
          </a:xfrm>
          <a:prstGeom prst="rect">
            <a:avLst/>
          </a:prstGeom>
        </p:spPr>
      </p:pic>
      <p:pic>
        <p:nvPicPr>
          <p:cNvPr id="5" name="волк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61" y="3501008"/>
            <a:ext cx="1424751" cy="1656184"/>
          </a:xfrm>
          <a:prstGeom prst="rect">
            <a:avLst/>
          </a:prstGeom>
        </p:spPr>
      </p:pic>
      <p:pic>
        <p:nvPicPr>
          <p:cNvPr id="6" name="медведь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" y="371763"/>
            <a:ext cx="1399075" cy="1250558"/>
          </a:xfrm>
          <a:prstGeom prst="rect">
            <a:avLst/>
          </a:prstGeom>
        </p:spPr>
      </p:pic>
      <p:pic>
        <p:nvPicPr>
          <p:cNvPr id="7" name="заяц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6" y="1878494"/>
            <a:ext cx="1524003" cy="1313691"/>
          </a:xfrm>
          <a:prstGeom prst="rect">
            <a:avLst/>
          </a:prstGeom>
        </p:spPr>
      </p:pic>
      <p:pic>
        <p:nvPicPr>
          <p:cNvPr id="8" name="ёж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9366" y="254344"/>
            <a:ext cx="1946250" cy="1296144"/>
          </a:xfrm>
          <a:prstGeom prst="rect">
            <a:avLst/>
          </a:prstGeom>
        </p:spPr>
      </p:pic>
      <p:pic>
        <p:nvPicPr>
          <p:cNvPr id="9" name="белк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03" y="1706445"/>
            <a:ext cx="1847536" cy="1483544"/>
          </a:xfrm>
          <a:prstGeom prst="rect">
            <a:avLst/>
          </a:prstGeom>
        </p:spPr>
      </p:pic>
      <p:pic>
        <p:nvPicPr>
          <p:cNvPr id="3074" name="Picture 2" descr="http://www.gikfo.ru/wp-content/uploads/0ad44876b09a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31"/>
          <a:stretch/>
        </p:blipFill>
        <p:spPr bwMode="auto">
          <a:xfrm>
            <a:off x="-155196" y="5589240"/>
            <a:ext cx="1376064" cy="12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laycast.ru/uploads/2016/05/20/18712417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19789" r="27385" b="21986"/>
          <a:stretch/>
        </p:blipFill>
        <p:spPr bwMode="auto">
          <a:xfrm>
            <a:off x="1478887" y="5496530"/>
            <a:ext cx="1195921" cy="138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4.bp.blogspot.com/-9vXndXsSU1Y/UhwVwDNUCkI/AAAAAAACdOk/std4JeDZq7Y/s1600/74324885_large_ezhik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70" y="5594604"/>
            <a:ext cx="1015008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g-fotki.yandex.ru/get/9500/72397637.2ef/0_ab21f_6813944f_ori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94604"/>
            <a:ext cx="1105587" cy="126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lisyonok.ucoz.ru/_ld/0/88329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378" y="5551704"/>
            <a:ext cx="1132535" cy="127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img1.liveinternet.ru/images/attach/c/4/79/777/79777365_large_4663906_Volk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019" y="5340376"/>
            <a:ext cx="1775020" cy="177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7037209" y="6526676"/>
            <a:ext cx="574794" cy="3313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54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89017E-6 C 0.00347 -0.00855 0.00747 -0.01341 0.01181 -0.02127 C 0.01389 -0.0289 0.01684 -0.04254 0.02344 -0.04508 C 0.02726 -0.0467 0.03142 -0.04809 0.03524 -0.04971 C 0.03733 -0.0504 0.04115 -0.05225 0.04115 -0.05202 C 0.04931 -0.0615 0.04062 -0.05295 0.05104 -0.05919 C 0.05764 -0.06312 0.05955 -0.06844 0.06684 -0.07121 C 0.06875 -0.07352 0.07031 -0.0763 0.07257 -0.07815 C 0.07448 -0.07953 0.07691 -0.07907 0.07847 -0.08046 C 0.08299 -0.08485 0.08646 -0.09017 0.09028 -0.09479 C 0.10156 -0.10844 0.1092 -0.12162 0.12378 -0.13017 C 0.12569 -0.13341 0.12708 -0.13734 0.12969 -0.13988 C 0.1434 -0.15422 0.1283 -0.13017 0.13958 -0.14682 C 0.14444 -0.15422 0.14653 -0.15815 0.15312 -0.16347 C 0.16059 -0.17641 0.17066 -0.18705 0.17882 -0.19884 C 0.1901 -0.21549 0.20052 -0.23399 0.20816 -0.25341 C 0.20885 -0.25919 0.20903 -0.26474 0.21024 -0.27005 C 0.21389 -0.28578 0.23212 -0.30104 0.24358 -0.30797 C 0.24983 -0.3193 0.2658 -0.33179 0.27708 -0.33618 C 0.28559 -0.34358 0.29531 -0.34682 0.30451 -0.35283 C 0.31441 -0.35953 0.32274 -0.3667 0.33403 -0.36948 C 0.35833 -0.38404 0.31927 -0.36185 0.35573 -0.37664 C 0.36128 -0.37896 0.37135 -0.38612 0.37135 -0.38589 C 0.38212 -0.40555 0.36771 -0.3815 0.38125 -0.39792 C 0.38889 -0.40716 0.38733 -0.41456 0.39896 -0.4215 C 0.4217 -0.43514 0.4401 -0.43838 0.4658 -0.443 C 0.50104 -0.45711 0.53958 -0.4511 0.57587 -0.46196 C 0.58281 -0.46751 0.5875 -0.47537 0.59549 -0.47861 C 0.61181 -0.49826 0.63264 -0.49988 0.65434 -0.50682 C 0.66493 -0.50612 0.67552 -0.50705 0.68594 -0.50451 C 0.68854 -0.50381 0.68941 -0.49919 0.69167 -0.49757 C 0.70174 -0.49086 0.69965 -0.50127 0.69965 -0.48786 " pathEditMode="relative" rAng="0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87" y="-25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98 -0.0067 C 0.06754 -0.00994 0.07257 -0.0215 0.07639 -0.02543 C 0.07969 -0.0289 0.08698 -0.03468 0.08698 -0.03468 C 0.08802 -0.03699 0.09497 -0.0511 0.0974 -0.05572 C 0.09861 -0.05803 0.10105 -0.06266 0.10105 -0.06266 C 0.10504 -0.07907 0.1033 -0.07214 0.10625 -0.0837 C 0.10677 -0.08601 0.10799 -0.09063 0.10799 -0.09063 C 0.10851 -0.09526 0.10799 -0.10058 0.10973 -0.10474 C 0.11164 -0.10959 0.11858 -0.11653 0.11858 -0.11653 C 0.12014 -0.12508 0.12084 -0.13433 0.12379 -0.14219 C 0.13073 -0.16115 0.12448 -0.1378 0.129 -0.15607 C 0.13351 -0.19745 0.13195 -0.1778 0.13438 -0.21456 C 0.13368 -0.27005 0.15591 -0.34034 0.12726 -0.38058 C 0.12605 -0.3852 0.12691 -0.39167 0.12379 -0.39445 C 0.11927 -0.39838 0.11841 -0.39861 0.11511 -0.40393 C 0.11372 -0.40624 0.11302 -0.40901 0.11146 -0.41086 C 0.10747 -0.41526 0.10226 -0.41618 0.0974 -0.4178 C 0.09618 -0.42335 0.09618 -0.42936 0.09393 -0.43422 C 0.09341 -0.43537 0.08368 -0.43815 0.08177 -0.43884 C 0.07813 -0.44023 0.07118 -0.44347 0.07118 -0.44347 C 0.06875 -0.4467 0.0665 -0.44971 0.06407 -0.45295 C 0.06233 -0.45526 0.05938 -0.4541 0.05712 -0.45526 C 0.04948 -0.45896 0.04219 -0.46335 0.03438 -0.46682 C 0.0224 -0.47237 0.01164 -0.48 -0.00069 -0.48323 C -0.00833 -0.49295 -0.01857 -0.49133 -0.02882 -0.49271 C -0.02882 -0.49271 -0.02656 -0.49271 -0.02534 -0.49271 " pathEditMode="relative" ptsTypes="fffffffffffffffffffffffffA">
                                      <p:cBhvr>
                                        <p:cTn id="1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02312E-6 C 0.00278 -0.00462 0.0066 -0.00809 0.00886 -0.01341 C 0.01007 -0.01595 0.01094 -0.01896 0.0125 -0.0215 C 0.01702 -0.02913 0.02257 -0.03468 0.02691 -0.04277 C 0.03247 -0.05271 0.03438 -0.06613 0.03924 -0.07699 C 0.04306 -0.08555 0.0474 -0.09063 0.05018 -0.10058 C 0.05313 -0.11121 0.05296 -0.12092 0.05539 -0.13225 C 0.05799 -0.14543 0.06563 -0.15352 0.06806 -0.1667 C 0.0757 -0.20693 0.07674 -0.25063 0.08959 -0.28855 C 0.09184 -0.30751 0.09375 -0.32971 0.10053 -0.34682 C 0.10139 -0.34936 0.10313 -0.35191 0.104 -0.35468 C 0.10573 -0.35977 0.10764 -0.37063 0.10764 -0.3704 C 0.10869 -0.38566 0.10973 -0.40046 0.11129 -0.41549 C 0.11198 -0.42243 0.11476 -0.42774 0.1165 -0.43399 C 0.11928 -0.443 0.1198 -0.45318 0.12188 -0.46312 C 0.12605 -0.51607 0.12014 -0.49688 0.13108 -0.52393 C 0.13559 -0.55144 0.14289 -0.58011 0.1507 -0.60601 C 0.1533 -0.6141 0.15382 -0.62034 0.15782 -0.62728 C 0.16077 -0.63167 0.16684 -0.64023 0.16684 -0.64 C 0.16823 -0.64393 0.16893 -0.64763 0.17049 -0.65087 C 0.17309 -0.65595 0.17726 -0.65896 0.17952 -0.66404 C 0.18438 -0.67537 0.18785 -0.6837 0.19566 -0.69063 C 0.20782 -0.70081 0.23021 -0.70173 0.2441 -0.70381 C 0.26372 -0.71098 0.23403 -0.70058 0.26563 -0.70913 C 0.27448 -0.71121 0.26789 -0.71167 0.27639 -0.71699 C 0.28542 -0.72254 0.2974 -0.723 0.30695 -0.72508 C 0.31771 -0.73017 0.32865 -0.72763 0.33924 -0.73295 C 0.34341 -0.7415 0.34289 -0.73757 0.34289 -0.74312 " pathEditMode="relative" rAng="0" ptsTypes="fffffffffffffffffffffffffffA">
                                      <p:cBhvr>
                                        <p:cTn id="1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0" y="-37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42775E-6 C 0.00312 -0.01225 0.00069 -0.00509 0.00868 -0.02104 C 0.00989 -0.02335 0.01215 -0.02798 0.01215 -0.02798 C 0.01441 -0.03931 0.01875 -0.04948 0.02101 -0.06081 C 0.02222 -0.06705 0.02448 -0.07954 0.02448 -0.07954 C 0.02621 -0.1015 0.03003 -0.12162 0.03507 -0.14266 C 0.03732 -0.16948 0.03819 -0.17041 0.03507 -0.20324 C 0.03455 -0.20809 0.03107 -0.2185 0.02969 -0.22428 C 0.02656 -0.23746 0.0243 -0.25087 0.02101 -0.26405 C 0.01996 -0.33503 0.02569 -0.38474 0.00347 -0.44393 C 0.00052 -0.45202 0.00156 -0.4585 -0.00365 -0.46497 C -0.00643 -0.47607 -0.00851 -0.48509 -0.01233 -0.49526 C -0.0132 -0.50405 -0.01163 -0.51422 -0.0158 -0.52116 C -0.02118 -0.53017 -0.02778 -0.53804 -0.03333 -0.54682 C -0.03438 -0.54844 -0.03559 -0.55029 -0.03698 -0.55145 C -0.04288 -0.55653 -0.05 -0.56116 -0.05625 -0.56555 C -0.06233 -0.57642 -0.07153 -0.58197 -0.07726 -0.59353 C -0.08143 -0.60185 -0.08559 -0.60601 -0.09132 -0.61225 C -0.0974 -0.61896 -0.09792 -0.6252 -0.10538 -0.62844 C -0.1125 -0.63838 -0.10729 -0.63237 -0.12292 -0.64254 C -0.12865 -0.64624 -0.13264 -0.65387 -0.13872 -0.65665 C -0.15695 -0.66474 -0.17448 -0.67168 -0.19306 -0.67769 C -0.1974 -0.67908 -0.20104 -0.68347 -0.20538 -0.68462 C -0.21111 -0.68624 -0.21702 -0.68624 -0.22292 -0.68694 C -0.24688 -0.69503 -0.26597 -0.70081 -0.29132 -0.70335 C -0.30018 -0.70567 -0.30903 -0.7089 -0.31754 -0.7126 C -0.32778 -0.70936 -0.33715 -0.71145 -0.3474 -0.71491 C -0.3507 -0.7378 -0.35399 -0.73827 -0.37031 -0.73827 " pathEditMode="relative" ptsTypes="fffffffffffffffffffffffffffA">
                                      <p:cBhvr>
                                        <p:cTn id="21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2.89017E-6 C 0.00347 -0.03283 2.77778E-7 -0.06797 -0.00226 -0.10173 C -0.00382 -0.1526 -0.00764 -0.19468 -0.00226 -0.24832 C -0.00191 -0.25156 0.01181 -0.25503 0.01267 -0.25526 C 0.0184 -0.25456 0.02431 -0.2541 0.03021 -0.25295 C 0.03507 -0.25179 0.03733 -0.24416 0.04253 -0.2437 C 0.04878 -0.243 0.05503 -0.2437 0.06128 -0.2437 " pathEditMode="relative" rAng="0" ptsTypes="ffffffA">
                                      <p:cBhvr>
                                        <p:cTn id="2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12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02312E-6 C -0.00295 -0.00832 -0.00469 -0.01595 -0.00851 -0.02335 C -0.01146 -0.03607 -0.01163 -0.04878 -0.01684 -0.06034 C -0.01892 -0.0652 -0.02361 -0.07445 -0.02361 -0.07422 C -0.02639 -0.08624 -0.03385 -0.09803 -0.04028 -0.10682 C -0.04392 -0.12254 -0.03889 -0.10589 -0.04705 -0.11838 C -0.05087 -0.12462 -0.05382 -0.13248 -0.05712 -0.13919 C -0.05938 -0.14404 -0.06372 -0.14381 -0.06701 -0.14613 C -0.07622 -0.1526 -0.08195 -0.15676 -0.09219 -0.16023 C -0.10504 -0.16902 -0.09358 -0.16254 -0.11563 -0.16693 C -0.13455 -0.17087 -0.15295 -0.17433 -0.17257 -0.17618 C -0.18542 -0.18219 -0.19896 -0.18404 -0.21267 -0.18566 C -0.22066 -0.18936 -0.22917 -0.19144 -0.23785 -0.1926 C -0.25295 -0.19445 -0.28299 -0.19699 -0.28299 -0.19676 C -0.31424 -0.20416 -0.34514 -0.21063 -0.37674 -0.21341 C -0.4059 -0.2215 -0.43594 -0.21942 -0.46545 -0.22266 C -0.5092 -0.22728 -0.55226 -0.23006 -0.59618 -0.23191 C -0.60608 -0.23653 -0.59861 -0.23352 -0.61615 -0.23653 C -0.62517 -0.23792 -0.64306 -0.24115 -0.64306 -0.24092 C -0.66632 -0.24925 -0.63351 -0.23861 -0.69479 -0.24601 C -0.69948 -0.24647 -0.70816 -0.2504 -0.70816 -0.2504 " pathEditMode="relative" rAng="0" ptsTypes="ffffffffffffffffffffA">
                                      <p:cBhvr>
                                        <p:cTn id="31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-12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5550"/>
            <a:ext cx="7719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КТО ИЗ ЭТИХ ЖИВОТНЫХ НА ЗИМУ                                                В КАКОЙ ЦВЕТ?</a:t>
            </a:r>
          </a:p>
          <a:p>
            <a:r>
              <a:rPr lang="ru-RU" b="1" smtClean="0">
                <a:solidFill>
                  <a:srgbClr val="002060"/>
                </a:solidFill>
              </a:rPr>
              <a:t>МЕНЯЕТ СВОЮ ШУБКУ? </a:t>
            </a:r>
            <a:r>
              <a:rPr lang="ru-RU" b="1" smtClean="0">
                <a:solidFill>
                  <a:srgbClr val="FF0000"/>
                </a:solidFill>
              </a:rPr>
              <a:t>(</a:t>
            </a:r>
            <a:r>
              <a:rPr lang="ru-RU" b="1" dirty="0" smtClean="0">
                <a:solidFill>
                  <a:srgbClr val="FF0000"/>
                </a:solidFill>
              </a:rPr>
              <a:t>при правильном ответе</a:t>
            </a:r>
          </a:p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                     появится зелёная звёздочка)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лис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" y="721881"/>
            <a:ext cx="979720" cy="874032"/>
          </a:xfrm>
          <a:prstGeom prst="rect">
            <a:avLst/>
          </a:prstGeom>
        </p:spPr>
      </p:pic>
      <p:pic>
        <p:nvPicPr>
          <p:cNvPr id="4" name="белк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" y="1772816"/>
            <a:ext cx="953277" cy="765468"/>
          </a:xfrm>
          <a:prstGeom prst="rect">
            <a:avLst/>
          </a:prstGeom>
        </p:spPr>
      </p:pic>
      <p:pic>
        <p:nvPicPr>
          <p:cNvPr id="5" name="ёж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3" y="2708920"/>
            <a:ext cx="979722" cy="707441"/>
          </a:xfrm>
          <a:prstGeom prst="rect">
            <a:avLst/>
          </a:prstGeom>
        </p:spPr>
      </p:pic>
      <p:pic>
        <p:nvPicPr>
          <p:cNvPr id="6" name="волк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6" y="3573016"/>
            <a:ext cx="794032" cy="923012"/>
          </a:xfrm>
          <a:prstGeom prst="rect">
            <a:avLst/>
          </a:prstGeom>
        </p:spPr>
      </p:pic>
      <p:pic>
        <p:nvPicPr>
          <p:cNvPr id="7" name="заяц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4" y="4581128"/>
            <a:ext cx="879324" cy="757978"/>
          </a:xfrm>
          <a:prstGeom prst="rect">
            <a:avLst/>
          </a:prstGeom>
        </p:spPr>
      </p:pic>
      <p:pic>
        <p:nvPicPr>
          <p:cNvPr id="8" name="медведь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2" y="5805264"/>
            <a:ext cx="864096" cy="772369"/>
          </a:xfrm>
          <a:prstGeom prst="rect">
            <a:avLst/>
          </a:prstGeom>
        </p:spPr>
      </p:pic>
      <p:sp>
        <p:nvSpPr>
          <p:cNvPr id="9" name="6-конечная звезда 8"/>
          <p:cNvSpPr/>
          <p:nvPr/>
        </p:nvSpPr>
        <p:spPr>
          <a:xfrm>
            <a:off x="1362968" y="905018"/>
            <a:ext cx="576064" cy="69089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6-конечная звезда 9"/>
          <p:cNvSpPr/>
          <p:nvPr/>
        </p:nvSpPr>
        <p:spPr>
          <a:xfrm>
            <a:off x="1396256" y="1772816"/>
            <a:ext cx="576064" cy="690895"/>
          </a:xfrm>
          <a:prstGeom prst="star6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11" name="6-конечная звезда 10"/>
          <p:cNvSpPr/>
          <p:nvPr/>
        </p:nvSpPr>
        <p:spPr>
          <a:xfrm>
            <a:off x="1396256" y="2708920"/>
            <a:ext cx="576064" cy="69089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6-конечная звезда 11"/>
          <p:cNvSpPr/>
          <p:nvPr/>
        </p:nvSpPr>
        <p:spPr>
          <a:xfrm>
            <a:off x="1404193" y="3689074"/>
            <a:ext cx="576064" cy="69089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6-конечная звезда 12"/>
          <p:cNvSpPr/>
          <p:nvPr/>
        </p:nvSpPr>
        <p:spPr>
          <a:xfrm>
            <a:off x="1433947" y="4696905"/>
            <a:ext cx="576064" cy="690895"/>
          </a:xfrm>
          <a:prstGeom prst="star6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6-конечная звезда 13"/>
          <p:cNvSpPr/>
          <p:nvPr/>
        </p:nvSpPr>
        <p:spPr>
          <a:xfrm>
            <a:off x="1396256" y="5805264"/>
            <a:ext cx="576064" cy="69089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лиса" descr="http://fotohood.ru/images/358281_dumauschii-smailik-animaciya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64" y="680628"/>
            <a:ext cx="874032" cy="87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белка" descr="http://smiles24.ru/data/smiles/smiles-ulybki-30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33" y="1772815"/>
            <a:ext cx="1131469" cy="74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заяц" descr="http://smiles24.ru/data/smiles/smiles-ulybki-30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64" y="4619104"/>
            <a:ext cx="1145428" cy="72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ёж" descr="http://fotohood.ru/images/358281_dumauschii-smailik-animaciya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64" y="2537143"/>
            <a:ext cx="912281" cy="91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волк" descr="http://fotohood.ru/images/358281_dumauschii-smailik-animaciya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211" y="3449424"/>
            <a:ext cx="912281" cy="91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медведь" descr="http://fotohood.ru/images/358281_dumauschii-smailik-animaciya.jp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839" y="5583878"/>
            <a:ext cx="912281" cy="91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жёлтое облако"/>
          <p:cNvSpPr/>
          <p:nvPr/>
        </p:nvSpPr>
        <p:spPr>
          <a:xfrm>
            <a:off x="7988191" y="764208"/>
            <a:ext cx="626368" cy="47826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22" name="серое облако"/>
          <p:cNvSpPr/>
          <p:nvPr/>
        </p:nvSpPr>
        <p:spPr>
          <a:xfrm>
            <a:off x="8046391" y="1595913"/>
            <a:ext cx="626368" cy="478269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ёмное облако"/>
          <p:cNvSpPr/>
          <p:nvPr/>
        </p:nvSpPr>
        <p:spPr>
          <a:xfrm>
            <a:off x="8071979" y="5387800"/>
            <a:ext cx="626368" cy="478269"/>
          </a:xfrm>
          <a:prstGeom prst="cloud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ранжевое облако"/>
          <p:cNvSpPr/>
          <p:nvPr/>
        </p:nvSpPr>
        <p:spPr>
          <a:xfrm>
            <a:off x="8071979" y="2517521"/>
            <a:ext cx="626368" cy="478269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красное облако"/>
          <p:cNvSpPr/>
          <p:nvPr/>
        </p:nvSpPr>
        <p:spPr>
          <a:xfrm>
            <a:off x="8099174" y="3416361"/>
            <a:ext cx="626368" cy="478269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елое облако"/>
          <p:cNvSpPr/>
          <p:nvPr/>
        </p:nvSpPr>
        <p:spPr>
          <a:xfrm>
            <a:off x="8099174" y="4379969"/>
            <a:ext cx="626368" cy="47826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 descr="https://ds02.infourok.ru/uploads/ex/0460/0007093f-42b02cb0/3/hello_html_6512cabd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8113"/>
            <a:ext cx="2016224" cy="21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4.pic4you.ru/y2014/09-25/12216/4612785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465" y="952331"/>
            <a:ext cx="1565357" cy="188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смайлик думает" descr="http://animaciatop.ru/pictures/smailiki/smailiki-87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34" y="2074182"/>
            <a:ext cx="2205317" cy="226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animaciatop.ru/pictures/smailiki/smailiki-87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72" y="2268719"/>
            <a:ext cx="2294846" cy="19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animaciatop.ru/pictures/smailiki/smailiki-87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92" y="2271453"/>
            <a:ext cx="2103026" cy="19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animaciatop.ru/pictures/smailiki/smailiki-87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10" y="2211658"/>
            <a:ext cx="2103026" cy="205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/>
          <p:cNvCxnSpPr>
            <a:endCxn id="22" idx="2"/>
          </p:cNvCxnSpPr>
          <p:nvPr/>
        </p:nvCxnSpPr>
        <p:spPr>
          <a:xfrm flipV="1">
            <a:off x="6314986" y="1835048"/>
            <a:ext cx="1733348" cy="4651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26" idx="2"/>
          </p:cNvCxnSpPr>
          <p:nvPr/>
        </p:nvCxnSpPr>
        <p:spPr>
          <a:xfrm flipV="1">
            <a:off x="6182750" y="4619104"/>
            <a:ext cx="1918367" cy="5112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6" name="Picture 22" descr="http://smiles24.ru/data/smiles/smiles-ulybki-30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80" y="1352674"/>
            <a:ext cx="1884896" cy="116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2" descr="http://smiles24.ru/data/smiles/smiles-ulybki-30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34" y="4335888"/>
            <a:ext cx="1611268" cy="9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Управляющая кнопка: далее 37">
            <a:hlinkClick r:id="" action="ppaction://hlinkshowjump?jump=nextslide" highlightClick="1"/>
          </p:cNvPr>
          <p:cNvSpPr/>
          <p:nvPr/>
        </p:nvSpPr>
        <p:spPr>
          <a:xfrm>
            <a:off x="8581293" y="6460140"/>
            <a:ext cx="574794" cy="39786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44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fony-kartinki.ru/_ph/110/2/51211330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48" y="-17657"/>
            <a:ext cx="9721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33128" y="2348880"/>
            <a:ext cx="9277128" cy="178394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УРА! ТЫ МОЛОДЕЦ!</a:t>
            </a:r>
            <a:endParaRPr lang="ru-RU" sz="6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70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233</Words>
  <Application>Microsoft Office PowerPoint</Application>
  <PresentationFormat>Экран (4:3)</PresentationFormat>
  <Paragraphs>53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Долгих Глеб</dc:creator>
  <cp:lastModifiedBy>Долгих Глеб</cp:lastModifiedBy>
  <cp:revision>57</cp:revision>
  <dcterms:created xsi:type="dcterms:W3CDTF">2017-01-02T18:59:41Z</dcterms:created>
  <dcterms:modified xsi:type="dcterms:W3CDTF">2017-01-05T18:19:52Z</dcterms:modified>
</cp:coreProperties>
</file>