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72" r:id="rId3"/>
    <p:sldId id="277" r:id="rId4"/>
    <p:sldId id="273" r:id="rId5"/>
    <p:sldId id="274" r:id="rId6"/>
    <p:sldId id="275" r:id="rId7"/>
    <p:sldId id="267" r:id="rId8"/>
    <p:sldId id="269" r:id="rId9"/>
    <p:sldId id="256" r:id="rId10"/>
    <p:sldId id="279" r:id="rId11"/>
    <p:sldId id="259" r:id="rId12"/>
    <p:sldId id="278" r:id="rId13"/>
    <p:sldId id="280" r:id="rId14"/>
    <p:sldId id="270" r:id="rId15"/>
    <p:sldId id="282" r:id="rId16"/>
    <p:sldId id="260" r:id="rId17"/>
    <p:sldId id="258" r:id="rId18"/>
    <p:sldId id="291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FFC377-C4BB-4A53-A50C-27C22A9547A7}">
          <p14:sldIdLst>
            <p14:sldId id="266"/>
            <p14:sldId id="272"/>
            <p14:sldId id="277"/>
            <p14:sldId id="273"/>
            <p14:sldId id="274"/>
            <p14:sldId id="275"/>
            <p14:sldId id="267"/>
            <p14:sldId id="269"/>
            <p14:sldId id="256"/>
            <p14:sldId id="279"/>
            <p14:sldId id="259"/>
            <p14:sldId id="278"/>
            <p14:sldId id="280"/>
            <p14:sldId id="270"/>
            <p14:sldId id="282"/>
            <p14:sldId id="260"/>
            <p14:sldId id="258"/>
            <p14:sldId id="291"/>
          </p14:sldIdLst>
        </p14:section>
        <p14:section name="Раздел без заголовка" id="{8A314133-5EBE-4AD7-B0C7-72529F46DEB4}">
          <p14:sldIdLst>
            <p14:sldId id="298"/>
            <p14:sldId id="299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7E1B-517E-4507-B51A-D96B066E66E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E648-A1B2-4153-8897-FB3DA9725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909/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B8A2F24189CAC59C0D070D22B72FDE7247B24A192AF6CB0E2616BE8EE762A964A5FB7F03372ED0DCFABC0BD07E73F4B2BE28E8293BD92C6c54D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suslugi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90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996" r="7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905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80520" cy="355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40471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371885"/>
            <a:ext cx="8113030" cy="485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67544" y="260647"/>
            <a:ext cx="7416824" cy="6331077"/>
            <a:chOff x="467544" y="260647"/>
            <a:chExt cx="7416824" cy="63310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0647"/>
              <a:ext cx="7416824" cy="63310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56176" y="692696"/>
              <a:ext cx="17281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Вся информация о процессе обработки заявления доступна в личном кабинете ЕПГУ заявителя. Для этого необходимо открыть заявление и посмотреть Историю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1966722" y="1057494"/>
              <a:ext cx="4259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1475656" y="908719"/>
              <a:ext cx="491066" cy="288033"/>
            </a:xfrm>
            <a:prstGeom prst="roundRect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25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5" y="1142310"/>
            <a:ext cx="800725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208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экране отобразятся все заявления, в том числе и поданные ранее, и, может быть, закрытые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получения услуги Информация о ранее поданных заявлениях необходимо нажать кнопку «Проверить информацию»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0029"/>
            <a:ext cx="7224913" cy="572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228184" y="836712"/>
            <a:ext cx="64807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156176" y="3068960"/>
            <a:ext cx="1656184" cy="57606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306" y="4221088"/>
            <a:ext cx="8646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Чтобы согласиться: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Зайти в любой интернет-браузер на телефоне или компьютере в личный кабинет ЕПГУ, найти заявление со статусом «Направлен в ДОО», выбрать, увидеть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«Согласен на зачисление»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или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«Отказываюсь от зачисления»,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нажать нужную кнопку. Если от заявителя не получено согласие на зачисление в течение 10 дней, согласие будет сформировано автоматически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4" y="188640"/>
            <a:ext cx="863917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868688" y="3679425"/>
            <a:ext cx="4159696" cy="1117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3789040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1" y="332656"/>
            <a:ext cx="8220075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159" y="4221088"/>
            <a:ext cx="8220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 отказывается от зачисления, ребенок возвращается в очередь со статусом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Ожидает направления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», при этом дата регистрации не меняется. Если заявитель аннулирует заявление, отменив его на ЕПГУ, восстановление в очереди происходит обычным порядком.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Для этого необходимо обратиться в пункты приема заявлений.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6238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24834"/>
            <a:ext cx="8496944" cy="58684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что: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подаче заявления необходимо тщательно проверять вводимую информацию о ребенке;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подаче заявления через ЕПГУ необходимо предоставлять оригиналы документов для получения Уведомления, в котором прописана вся информация;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не получил место в детском саду, необходимо обратиться к Учредителю данного детского сада.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не предоставлен актуальный документ о действующей льготе, ребенок будет распределяться на общих основаниях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в карточке ребенка желаемых детских садов несколько, ребенок по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«преимущественному праву»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будет комплектоваться только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конкретный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ОДИН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детский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сад, который посещает брат или сестра. В остальные </a:t>
            </a:r>
            <a:r>
              <a:rPr lang="ru-RU" smtClean="0">
                <a:solidFill>
                  <a:srgbClr val="002060"/>
                </a:solidFill>
                <a:latin typeface="Arial Narrow" panose="020B0606020202030204" pitchFamily="34" charset="0"/>
              </a:rPr>
              <a:t>детские сады комплектование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будет осуществляться на общих основаниях. 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у ребенка в карточки подтверждено право на специальные меры поддержки, то при комплектовании  льгота будет учтена.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не предоставил оригиналы документов в течении 30 дней, заявление аннулируется системой.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повторном заявлении при статусе «Аннулировано» дата регистрации ставится «текущая», а не первоначальная.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отказался от предложенного места в дошкольное учреждение, ребенок возвращается в очередь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исключительно с НОВОЙ желаемой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датой.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C041-00BB-4807-9737-59F6626C338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АИСДОУ в личный кабинет заявителя на ЕПГУ передает информацию: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1)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заявлениях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для направления и приема (индивидуальный номер и дата подачи заявления);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2)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статусах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обработки заявлений,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основания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их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изменениях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 комментарии к ним;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3)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последовательности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предоставления места 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ДОО;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4)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Информацию 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предоставлении места в государственной или муниципальной образовательной организации;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5)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документе о зачислении ребенка 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ДОО.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 прием в образовательную организацию осуществляются по личному заявлению родителя (законного представителя) ребенка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Услуга носит исключительно заявительный характер, поэтому ответственность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персональная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 все «нажатия» кнопок в личном кабинете на ЕПГУ.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Также следует помнить, что оператор системы в лице департамента образования Ярославской области не может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изменять статусы у заявлений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Постановка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учет, направление, зачисление, а также перевод  из одного дошкольного учреждения в другое осуществляется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государственной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системе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 «Автоматизированная информационная система дошкольных образовательных учреждений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утвержденной постановлением Правительства Ярославской области от 22.04.2021 г. № 277-п по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заявкам руководителей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дошкольных учреждений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 количестве свободных мест в каждой возрастной группе детского сада, в соответствии с датой регистрации обращения родителей, с учётом возраста ребёнка на 01 сентября текущего года 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желаемыми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учреждениями.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граждан, имеющих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право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специальные меры поддержки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действующим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федеральным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законодательством,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 наличии свободных мест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обеспечиваются местами в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дошкольных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образовательных организациях в первоочередном и внеочередном порядке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 hangingPunct="0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Преимущественное право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братьев и сестер только 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той ДОО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в которой обучается брат или сестра.</a:t>
            </a:r>
          </a:p>
          <a:p>
            <a:pPr algn="just" hangingPunct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категории граждан,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имеющих право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специальные меры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поддержки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доступен заявителям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личном кабинете на ЕПГУ при получении данной услуги.</a:t>
            </a:r>
          </a:p>
          <a:p>
            <a:pPr algn="just" hangingPunct="0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923" y="9178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dirty="0" smtClean="0"/>
          </a:p>
          <a:p>
            <a:pPr algn="ctr" font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Наиболее часто встречающиеся вопросы.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hangingPunct="0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91153"/>
              </p:ext>
            </p:extLst>
          </p:nvPr>
        </p:nvGraphicFramePr>
        <p:xfrm>
          <a:off x="395536" y="1206198"/>
          <a:ext cx="8424936" cy="5114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134"/>
                <a:gridCol w="5487802"/>
              </a:tblGrid>
              <a:tr h="1330010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Подали заявление через ЕПГУ. Что дальше?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 подачи заявления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необходимо 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предоставить оригиналы документов: паспорт, свидетельство о рождении ребенка и свидетельство о регистрации ребенка по месту жительства. 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графике приема, телефоны и адреса  размещена на официальных сайтах органов местного самоуправления в сфере образования и на сайтах ДОО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300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Подали заявление через ЕПГУ. Номер в очереди 0. 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Заявление зарегистрировано. Для просмотра очереди необходимо предоставить оригиналы документов: паспорт, свидетельство о рождении ребенка и свидетельство о регистрации ребенка по месту жительства.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графике приема, телефоны и адреса  размещена на официальных сайтах органов местного самоуправления в сфере образования и на сайтах ДОО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66992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ЕПГУ новый статус «Заявление аннулировано» или «Отменено»,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 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я не отменял.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Заявление было аннулировано системой в связи с не предоставлением оригиналов документов в указанные сроки. Для восстановления заявления в региональной информационной системе необходимо предоставить оригиналы документов (см. выше)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4102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Подавали заявление лично заведующему ДОО. Какие мы в очереди, можно ли посмотреть на ЕПГУ?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номере очереди в ДОО  доступна на портале ЕПГУ по адресу: </a:t>
                      </a:r>
                      <a:r>
                        <a:rPr lang="en-US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https://www.gosuslugi.ru/10909/3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. Необходимо выбрать </a:t>
                      </a:r>
                      <a:r>
                        <a:rPr lang="ru-RU" sz="1400" b="0" kern="1200" dirty="0" err="1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подуслугу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«Подписаться на информирование по заявлениям, поданным очно»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4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259981"/>
              </p:ext>
            </p:extLst>
          </p:nvPr>
        </p:nvGraphicFramePr>
        <p:xfrm>
          <a:off x="323528" y="316202"/>
          <a:ext cx="864096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45"/>
                <a:gridCol w="5628515"/>
              </a:tblGrid>
              <a:tr h="481200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Почему ребенок не направлен? Почему направлены дети младшего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возраста?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Направление детей в ДОО Ярославской области проводится в соответствии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Порядком работы с региональной автоматизированной информационной системой по заявкам руководителей дошкольных учреждений о количестве свободных мест в каждой возрастной группе детского сада, в соответствии с датой регистрации обращения родителей, с учётом возраста ребёнка на 01 сентября текущего года и желаемыми учреждениями. </a:t>
                      </a:r>
                    </a:p>
                    <a:p>
                      <a:pPr algn="just" hangingPunct="0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Для детального рассмотрения необходимо обратиться к Учредителю выбранных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Вами детских садов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1200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Ребенок направлен в детский сад. что дальше?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дальнейшего зачисления Вашего ребенка в контингент ДОО Вам необходимо обратиться к заведующей данной ДОО, предварительно нажав кнопку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 ЕПГУ «Согласиться на зачисление»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7037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Внесли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личном кабинете на ЕПГУ изменения. Но в процессе что-то пошло не так. Теперь мы не можем понять, какие сады у нас добавлены. Что делать?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Внесения изменений в заявление на ЕПГУ предусмотрено системой. Но в соответствии с нормативно-правовыми актами каждого муниципального образования заявителю необходимо проинформировать оператора и под личную подпись получить новое уведомление с внесенными изменениями.</a:t>
                      </a:r>
                    </a:p>
                  </a:txBody>
                  <a:tcPr/>
                </a:tc>
              </a:tr>
              <a:tr h="409146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Случайно на ЕПГУ аннулировал заявление. Что теперь делать?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в приемные дни в пункты приема заявлений для восстановления заявления</a:t>
                      </a:r>
                      <a:endParaRPr lang="ru-RU" sz="1400" b="0" kern="1200" baseline="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Ребенок направлен, в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личном кабинете я по заявлению не могу внести изменения. Почему?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Вы получили уведомление, что ребенок по результатам комплектования направлен, внесение изменений в заявление на ЕПГУ не представляется возможным, т.к. услуга по данному заявлению Вам оказана.</a:t>
                      </a:r>
                      <a:endParaRPr lang="ru-RU" sz="1400" b="0" kern="1200" baseline="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ребенок не направлен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детский сад летом, он будет ждать еще один год?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наличии свободных мест направление детей в ДОО проводится в течение всего учебного года. Списки детей ежемесячно размещаются на официальных сайтах муниципальных органов местного управления образованием.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94091"/>
              </p:ext>
            </p:extLst>
          </p:nvPr>
        </p:nvGraphicFramePr>
        <p:xfrm>
          <a:off x="336468" y="476672"/>
          <a:ext cx="862802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3404"/>
                <a:gridCol w="554461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на портале заявка подана одним родителем (заявителем), может ли второй заявитель принести оригиналы документов.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Да. Может.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могут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родственники (бабушки/дедушки/дяди/тети), если у нет нотариально заверенной доверенности на осуществление данной услуги.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семья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 имеет регистрации по месту жительства или месту пребывания в конкретном муниципальном образовании, ребенок может получить направление в детский сад?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Ребенка поставят на учет в региональную базу,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но направлен он будет лишь при наличии свободных мест. Если родители (законные представители) могут предоставить договор аренды, то такой документ будет основанием для направления ребенка в желаемый детский сад.</a:t>
                      </a: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Что значит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статус «4»?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Это значит, что ребенок зарегистрирован в региональной системе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 статусом «Очередник». После получения данного статуса можно проверить очередь, пройдя по ссылке 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Почему я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 могу поставить ребенка сразу в 2 района?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Существует территориальный принцип приема в общеобразовательную организацию, согласно которому правила приема в государственные и муниципальные образовательные организации на обучение по основным общеобразовательным программам должны обеспечивать прием в такие организации граждан, имеющих право на получение общего образования соответствующего уровня и проживающих на территории, за которой закреплена указанная образовательная организация (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часть 3 статьи 67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Федерального закона «Об образовании в Российской Федерации»). </a:t>
                      </a: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Как поступить: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ребенок стоит в г. Ярославле, а на лето мы отвозим его к бабушке в Рыбинский район. А там есть места? Как можно его туда направить?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данном случае никак. Но если ребенок планирует проживать постоянно с бабушкой, то необходимо сняться с очереди (или с детского сада) в Ярославле и встать на очередь в район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4" y="-6946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76864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Для детального рассмотрения </a:t>
            </a:r>
            <a:r>
              <a:rPr lang="ru-RU" sz="4000" b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ЛЮБОЙ</a:t>
            </a:r>
            <a:r>
              <a:rPr lang="ru-RU" sz="4000" dirty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 ситуации </a:t>
            </a:r>
            <a:r>
              <a:rPr lang="ru-RU" sz="4000" dirty="0" smtClean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по предоставлению муниципальной </a:t>
            </a:r>
            <a:r>
              <a:rPr lang="ru-RU" sz="4000" dirty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услуги </a:t>
            </a:r>
            <a:r>
              <a:rPr lang="ru-RU" sz="4000" dirty="0" smtClean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«Постановка </a:t>
            </a:r>
            <a:r>
              <a:rPr lang="ru-RU" sz="4000" dirty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на учет и направление детей в </a:t>
            </a:r>
            <a:r>
              <a:rPr lang="ru-RU" sz="4000" dirty="0" smtClean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муниципальные </a:t>
            </a:r>
            <a:r>
              <a:rPr lang="ru-RU" sz="4000" dirty="0">
                <a:ln w="11430"/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образовательные организации, реализующие образовательные программы дошкольного образования» необходимо обращаться к Учредителю детских садов – </a:t>
            </a:r>
            <a:r>
              <a:rPr lang="ru-RU" sz="4000" b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муниципальный </a:t>
            </a:r>
            <a:r>
              <a:rPr lang="ru-RU" sz="4000" b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орган </a:t>
            </a:r>
            <a:r>
              <a:rPr lang="ru-RU" sz="4000" b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управления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4832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06411"/>
            <a:ext cx="83746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подпунктом 6 части 1 статьи 9 и части 5 статьи 63 Федерального закона от 29 декабря 2012 года № 273-ФЗ «Об образовании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Российской Федерации» к компетенции органов местного самоуправления муниципальных районов и городских округов относится учёт детей, имеющих право на получение общего образования каждого уровня и проживающих на территориях соответствующих муниципальных образований, и закрепление муниципальных образовательных организаций за конкретными территориями муниципального района, городского округа.</a:t>
            </a:r>
          </a:p>
          <a:p>
            <a:pPr algn="just" hangingPunct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Заявителям, подавшим заявление через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ЕПГУ,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предоставить оригиналы документов в места приема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Если в течение 30 календарных дней со дня подачи заявления заявители не предоставят документы,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аннулируется в системе автоматически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под личную подпись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выдается обязательный документ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уведомление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 постановке ребенка на очередь в детские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сады. На уведомлении заявитель ставит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свою подпись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согласии с информацией в уведомлении.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изменения в заявлении, которые заявитель осуществляет в личном кабинете на ЕПГУ, обязательно должны быть закреплены оператором системы в  уведомлении! Для этого необходимо подойти в места приема заявлений и получить новое уведомление.</a:t>
            </a: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изменения заявления, информирование о статусах обработки заявления можно посмотреть заявителю в личном кабинете ЕПГУ, зайдя в личный кабинет через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обычный интернет-браузер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algn="just" hangingPunct="0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приложении 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госуслуг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некоторые функции не реализованы!</a:t>
            </a:r>
          </a:p>
          <a:p>
            <a:pPr algn="just" hangingPunct="0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получения услуги, необходимо зайти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авторизоваться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логином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паролем. Учетная запись должна быть «Подтвержденная»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Проверить,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чтобы правильно было определено местоположение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область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27" y="5733256"/>
            <a:ext cx="8391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 заявления, поданные на территории других субъектов Российской Федерации, региональный оператор системы в лице департамента образования Ярославской области ответственности не несет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Такие заявления не появятся в региональной системе!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" y="1412776"/>
            <a:ext cx="8229600" cy="357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8" y="2204864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892"/>
            <a:ext cx="3868836" cy="62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3655" r="4925"/>
          <a:stretch/>
        </p:blipFill>
        <p:spPr bwMode="auto">
          <a:xfrm>
            <a:off x="6047117" y="1431984"/>
            <a:ext cx="2147977" cy="24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7117" y="1988840"/>
            <a:ext cx="2197291" cy="64531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26915" cy="489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2492896"/>
            <a:ext cx="1296144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26729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267744" y="2359732"/>
            <a:ext cx="1224136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выбрать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22" y="2682885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5733" y="429309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Услуга доступна по адресу 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://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www.gosuslugi.ru/10909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заявителей, получивших услугу через ЕПГУ, все статусы отражены в личном кабинете на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ЕПГУ.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420888"/>
            <a:ext cx="230425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76503" cy="454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" y="260648"/>
            <a:ext cx="7708164" cy="586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10437" y="4869160"/>
            <a:ext cx="3396950" cy="510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Все заявления по данной услуге, поданные ранее 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510437" y="5124363"/>
            <a:ext cx="205579" cy="32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21277" y="5733256"/>
            <a:ext cx="7408246" cy="510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Теперь заявитель, получивший услугу  очно, может следить за историей рассмотрения своего заявления через ЕПГУ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3996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50217" cy="375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89769" y="980728"/>
            <a:ext cx="34563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Необходимо вносимую информацию о ребенке тщательно проверять!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20856</TotalTime>
  <Words>1789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Евстигнеева</cp:lastModifiedBy>
  <cp:revision>125</cp:revision>
  <dcterms:created xsi:type="dcterms:W3CDTF">2021-08-24T14:11:56Z</dcterms:created>
  <dcterms:modified xsi:type="dcterms:W3CDTF">2022-04-29T06:31:14Z</dcterms:modified>
</cp:coreProperties>
</file>